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68"/>
  </p:notesMasterIdLst>
  <p:handoutMasterIdLst>
    <p:handoutMasterId r:id="rId69"/>
  </p:handoutMasterIdLst>
  <p:sldIdLst>
    <p:sldId id="258" r:id="rId2"/>
    <p:sldId id="360" r:id="rId3"/>
    <p:sldId id="259" r:id="rId4"/>
    <p:sldId id="271" r:id="rId5"/>
    <p:sldId id="272" r:id="rId6"/>
    <p:sldId id="309" r:id="rId7"/>
    <p:sldId id="342" r:id="rId8"/>
    <p:sldId id="311" r:id="rId9"/>
    <p:sldId id="340" r:id="rId10"/>
    <p:sldId id="361" r:id="rId11"/>
    <p:sldId id="260" r:id="rId12"/>
    <p:sldId id="312" r:id="rId13"/>
    <p:sldId id="264" r:id="rId14"/>
    <p:sldId id="261" r:id="rId15"/>
    <p:sldId id="262" r:id="rId16"/>
    <p:sldId id="263" r:id="rId17"/>
    <p:sldId id="358" r:id="rId18"/>
    <p:sldId id="367" r:id="rId19"/>
    <p:sldId id="266" r:id="rId20"/>
    <p:sldId id="362" r:id="rId21"/>
    <p:sldId id="363" r:id="rId22"/>
    <p:sldId id="364" r:id="rId23"/>
    <p:sldId id="365" r:id="rId24"/>
    <p:sldId id="366" r:id="rId25"/>
    <p:sldId id="368" r:id="rId26"/>
    <p:sldId id="319" r:id="rId27"/>
    <p:sldId id="321" r:id="rId28"/>
    <p:sldId id="322" r:id="rId29"/>
    <p:sldId id="346" r:id="rId30"/>
    <p:sldId id="359" r:id="rId31"/>
    <p:sldId id="352" r:id="rId32"/>
    <p:sldId id="336" r:id="rId33"/>
    <p:sldId id="351" r:id="rId34"/>
    <p:sldId id="330" r:id="rId35"/>
    <p:sldId id="369" r:id="rId36"/>
    <p:sldId id="370" r:id="rId37"/>
    <p:sldId id="371" r:id="rId38"/>
    <p:sldId id="380" r:id="rId39"/>
    <p:sldId id="382" r:id="rId40"/>
    <p:sldId id="381" r:id="rId41"/>
    <p:sldId id="386" r:id="rId42"/>
    <p:sldId id="277" r:id="rId43"/>
    <p:sldId id="278" r:id="rId44"/>
    <p:sldId id="341" r:id="rId45"/>
    <p:sldId id="373" r:id="rId46"/>
    <p:sldId id="376" r:id="rId47"/>
    <p:sldId id="372" r:id="rId48"/>
    <p:sldId id="377" r:id="rId49"/>
    <p:sldId id="383" r:id="rId50"/>
    <p:sldId id="384" r:id="rId51"/>
    <p:sldId id="378" r:id="rId52"/>
    <p:sldId id="317" r:id="rId53"/>
    <p:sldId id="379" r:id="rId54"/>
    <p:sldId id="279" r:id="rId55"/>
    <p:sldId id="374" r:id="rId56"/>
    <p:sldId id="343" r:id="rId57"/>
    <p:sldId id="345" r:id="rId58"/>
    <p:sldId id="282" r:id="rId59"/>
    <p:sldId id="283" r:id="rId60"/>
    <p:sldId id="385" r:id="rId61"/>
    <p:sldId id="289" r:id="rId62"/>
    <p:sldId id="354" r:id="rId63"/>
    <p:sldId id="347" r:id="rId64"/>
    <p:sldId id="348" r:id="rId65"/>
    <p:sldId id="349" r:id="rId66"/>
    <p:sldId id="308" r:id="rId67"/>
  </p:sldIdLst>
  <p:sldSz cx="9144000" cy="6858000" type="screen4x3"/>
  <p:notesSz cx="7315200" cy="96012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9" autoAdjust="0"/>
  </p:normalViewPr>
  <p:slideViewPr>
    <p:cSldViewPr>
      <p:cViewPr varScale="1">
        <p:scale>
          <a:sx n="76" d="100"/>
          <a:sy n="76" d="100"/>
        </p:scale>
        <p:origin x="130" y="53"/>
      </p:cViewPr>
      <p:guideLst>
        <p:guide orient="horz" pos="2160"/>
        <p:guide pos="2880"/>
      </p:guideLst>
    </p:cSldViewPr>
  </p:slideViewPr>
  <p:outlineViewPr>
    <p:cViewPr>
      <p:scale>
        <a:sx n="33" d="100"/>
        <a:sy n="33" d="100"/>
      </p:scale>
      <p:origin x="0" y="-4351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3" d="100"/>
          <a:sy n="83" d="100"/>
        </p:scale>
        <p:origin x="32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r>
              <a:rPr lang="en-US" dirty="0" smtClean="0"/>
              <a:t>v.10.01.16</a:t>
            </a:r>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3096"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standards&amp;p_id=13117" TargetMode="External"/><Relationship Id="rId4" Type="http://schemas.openxmlformats.org/officeDocument/2006/relationships/hyperlink" Target="https://www.osha.gov/pls/oshaweb/owadisp.show_document?p_table=standards&amp;p_id=13116"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osha.gov/SLTC/lead/healtheffects.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portal.hud.gov/hudportal/HUD?src=/program_offices/healthy_homes"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sha.gov/SLTC/lead/healtheffects.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osha.gov/SLTC/lead/healtheffects.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osha.gov/SLTC/heatstress/heat_illnesses.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osha.gov/SLTC/elfradiation/index.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www.osha.gov/SLTC/laserhazards/index.html" TargetMode="External"/><Relationship Id="rId4" Type="http://schemas.openxmlformats.org/officeDocument/2006/relationships/hyperlink" Target="https://www.osha.gov/SLTC/radiofrequencyradiation/index.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bls.gov/iif/oshdef.ht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200886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ECC012-4BB4-44AD-B3C4-7B552898AE39}"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1905000" y="484188"/>
            <a:ext cx="3940175" cy="295433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chemical exposure symptoms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Eye, nose, throat, upper respiratory tract, and skin irritation</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Flu-like symptoms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Difficulty breathing</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Fatigue</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Loss of coordination</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Memory difficulties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Sleeplessness</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Mental confusion</a:t>
            </a:r>
          </a:p>
          <a:p>
            <a:pPr marL="285750" lvl="0" indent="-285750">
              <a:buFont typeface="Arial" panose="020B0604020202020204" pitchFamily="34" charset="0"/>
              <a:buChar char="•"/>
            </a:pPr>
            <a: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Chronic effects – depend on extent and duration of exposure</a:t>
            </a:r>
            <a:br>
              <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3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altLang="en-US" sz="1200" dirty="0" smtClean="0">
                <a:latin typeface="Arial" panose="020B0604020202020204" pitchFamily="34" charset="0"/>
              </a:rPr>
              <a:t>---- Many chemicals </a:t>
            </a:r>
            <a:r>
              <a:rPr lang="en-US" altLang="en-US" dirty="0" smtClean="0">
                <a:latin typeface="Arial" panose="020B0604020202020204" pitchFamily="34" charset="0"/>
              </a:rPr>
              <a:t>don’t create an obvious sign or</a:t>
            </a:r>
            <a:r>
              <a:rPr lang="en-US" altLang="en-US" baseline="0" dirty="0" smtClean="0">
                <a:latin typeface="Arial" panose="020B0604020202020204" pitchFamily="34" charset="0"/>
              </a:rPr>
              <a:t> </a:t>
            </a:r>
            <a:r>
              <a:rPr lang="en-US" altLang="en-US" dirty="0" smtClean="0">
                <a:latin typeface="Arial" panose="020B0604020202020204" pitchFamily="34" charset="0"/>
              </a:rPr>
              <a:t>symptom of exposure, and that is why air monitoring is necessary.</a:t>
            </a:r>
          </a:p>
        </p:txBody>
      </p:sp>
    </p:spTree>
    <p:extLst>
      <p:ext uri="{BB962C8B-B14F-4D97-AF65-F5344CB8AC3E}">
        <p14:creationId xmlns:p14="http://schemas.microsoft.com/office/powerpoint/2010/main" val="78588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For some chemical hazards our primary concern is from acute</a:t>
            </a:r>
            <a:r>
              <a:rPr lang="en-US" baseline="0" dirty="0" smtClean="0"/>
              <a:t> </a:t>
            </a:r>
            <a:r>
              <a:rPr lang="en-US" dirty="0" smtClean="0"/>
              <a:t>exposures (Ex. Carbon Monoxide leading to CO poisoning), while some have</a:t>
            </a:r>
            <a:r>
              <a:rPr lang="en-US" baseline="0" dirty="0" smtClean="0"/>
              <a:t> </a:t>
            </a:r>
            <a:r>
              <a:rPr lang="en-US" dirty="0" smtClean="0"/>
              <a:t>primarily chronic exposure concerns (Ex. Years of silica exposure leading to</a:t>
            </a:r>
            <a:r>
              <a:rPr lang="en-US" baseline="0" dirty="0" smtClean="0"/>
              <a:t> </a:t>
            </a:r>
            <a:r>
              <a:rPr lang="en-US" dirty="0" smtClean="0"/>
              <a:t>silicosis). Some chemical exposures can have both acute and chronic exposure</a:t>
            </a:r>
            <a:r>
              <a:rPr lang="en-US" baseline="0" dirty="0" smtClean="0"/>
              <a:t> </a:t>
            </a:r>
            <a:r>
              <a:rPr lang="en-US" dirty="0" smtClean="0"/>
              <a:t>concerns, like Benzene – which can cause narcosis from short term exposure, and</a:t>
            </a:r>
            <a:r>
              <a:rPr lang="en-US" baseline="0" dirty="0" smtClean="0"/>
              <a:t> </a:t>
            </a:r>
            <a:r>
              <a:rPr lang="en-US" dirty="0" smtClean="0"/>
              <a:t>cancer from chronic exposure.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52825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BADCB21-CBA7-4E89-A903-B045B4E16CC3}"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1905000" y="484188"/>
            <a:ext cx="3940175" cy="2954337"/>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ahoma" panose="020B0604030504040204" pitchFamily="34" charset="0"/>
                <a:ea typeface="Tahoma" panose="020B0604030504040204" pitchFamily="34" charset="0"/>
                <a:cs typeface="Tahoma" panose="020B0604030504040204" pitchFamily="34" charset="0"/>
              </a:rPr>
              <a:t>Almost anything - even water - can cause illness if taken in a large enough quantity.  On the other hand, most hazardous chemicals can</a:t>
            </a:r>
            <a:r>
              <a:rPr lang="en-US" altLang="en-US" baseline="0" dirty="0" smtClean="0">
                <a:latin typeface="Tahoma" panose="020B0604030504040204" pitchFamily="34" charset="0"/>
                <a:ea typeface="Tahoma" panose="020B0604030504040204" pitchFamily="34" charset="0"/>
                <a:cs typeface="Tahoma" panose="020B0604030504040204" pitchFamily="34" charset="0"/>
              </a:rPr>
              <a:t> be used safely</a:t>
            </a:r>
            <a:r>
              <a:rPr lang="en-US" altLang="en-US" dirty="0" smtClean="0">
                <a:latin typeface="Tahoma" panose="020B0604030504040204" pitchFamily="34" charset="0"/>
                <a:ea typeface="Tahoma" panose="020B0604030504040204" pitchFamily="34" charset="0"/>
                <a:cs typeface="Tahoma" panose="020B0604030504040204" pitchFamily="34" charset="0"/>
              </a:rPr>
              <a:t> if the exposure</a:t>
            </a:r>
            <a:r>
              <a:rPr lang="en-US" altLang="en-US" baseline="0" dirty="0" smtClean="0">
                <a:latin typeface="Tahoma" panose="020B0604030504040204" pitchFamily="34" charset="0"/>
                <a:ea typeface="Tahoma" panose="020B0604030504040204" pitchFamily="34" charset="0"/>
                <a:cs typeface="Tahoma" panose="020B0604030504040204" pitchFamily="34" charset="0"/>
              </a:rPr>
              <a:t> is limited to a small enough exposure.</a:t>
            </a:r>
          </a:p>
          <a:p>
            <a:endParaRPr lang="en-US" altLang="en-US" baseline="0" dirty="0" smtClean="0">
              <a:latin typeface="Tahoma" panose="020B0604030504040204" pitchFamily="34" charset="0"/>
              <a:ea typeface="Tahoma" panose="020B0604030504040204" pitchFamily="34" charset="0"/>
              <a:cs typeface="Tahoma" panose="020B0604030504040204" pitchFamily="34" charset="0"/>
            </a:endParaRPr>
          </a:p>
          <a:p>
            <a:r>
              <a:rPr lang="en-US" altLang="en-US" baseline="0" dirty="0" smtClean="0">
                <a:latin typeface="Tahoma" panose="020B0604030504040204" pitchFamily="34" charset="0"/>
                <a:ea typeface="Tahoma" panose="020B0604030504040204" pitchFamily="34" charset="0"/>
                <a:cs typeface="Tahoma" panose="020B0604030504040204" pitchFamily="34" charset="0"/>
              </a:rPr>
              <a:t>Hazard Communications Standard – pictograms</a:t>
            </a:r>
          </a:p>
          <a:p>
            <a:pPr marL="171450" indent="-171450">
              <a:buFont typeface="Arial" panose="020B0604020202020204" pitchFamily="34" charset="0"/>
              <a:buChar char="•"/>
            </a:pPr>
            <a:r>
              <a:rPr lang="en-US" altLang="en-US" baseline="0" dirty="0" smtClean="0">
                <a:latin typeface="Tahoma" panose="020B0604030504040204" pitchFamily="34" charset="0"/>
                <a:ea typeface="Tahoma" panose="020B0604030504040204" pitchFamily="34" charset="0"/>
                <a:cs typeface="Tahoma" panose="020B0604030504040204" pitchFamily="34" charset="0"/>
              </a:rPr>
              <a:t>Skull and Crossbones: Acute Toxicity (fatal or toxic), </a:t>
            </a:r>
          </a:p>
          <a:p>
            <a:pPr marL="171450" indent="-171450">
              <a:buFont typeface="Arial" panose="020B0604020202020204" pitchFamily="34" charset="0"/>
              <a:buChar char="•"/>
            </a:pPr>
            <a:r>
              <a:rPr lang="en-US" altLang="en-US" baseline="0" dirty="0" smtClean="0">
                <a:latin typeface="Tahoma" panose="020B0604030504040204" pitchFamily="34" charset="0"/>
                <a:ea typeface="Tahoma" panose="020B0604030504040204" pitchFamily="34" charset="0"/>
                <a:cs typeface="Tahoma" panose="020B0604030504040204" pitchFamily="34" charset="0"/>
              </a:rPr>
              <a:t>Health Hazard (carcinogen, mutagenicity, reproductive toxicity, respiratory sensitizer, target organ toxicity and aspiration toxicity), </a:t>
            </a:r>
          </a:p>
          <a:p>
            <a:pPr marL="171450" indent="-171450">
              <a:buFont typeface="Arial" panose="020B0604020202020204" pitchFamily="34" charset="0"/>
              <a:buChar char="•"/>
            </a:pPr>
            <a:r>
              <a:rPr lang="en-US" altLang="en-US" baseline="0" dirty="0" smtClean="0">
                <a:latin typeface="Tahoma" panose="020B0604030504040204" pitchFamily="34" charset="0"/>
                <a:ea typeface="Tahoma" panose="020B0604030504040204" pitchFamily="34" charset="0"/>
                <a:cs typeface="Tahoma" panose="020B0604030504040204" pitchFamily="34" charset="0"/>
              </a:rPr>
              <a:t>Exclamation Mark (irritant (skin and eye), skin sensitizer, acute toxicity, narcotic effects, respiratory tract irritant.</a:t>
            </a: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Tahoma" panose="020B0604030504040204" pitchFamily="34" charset="0"/>
                <a:ea typeface="Tahoma" panose="020B0604030504040204" pitchFamily="34" charset="0"/>
                <a:cs typeface="Tahoma" panose="020B0604030504040204" pitchFamily="34" charset="0"/>
              </a:rPr>
              <a:t>https://www.osha.gov/dsg/hazcom/pictograms/</a:t>
            </a:r>
          </a:p>
        </p:txBody>
      </p:sp>
    </p:spTree>
    <p:extLst>
      <p:ext uri="{BB962C8B-B14F-4D97-AF65-F5344CB8AC3E}">
        <p14:creationId xmlns:p14="http://schemas.microsoft.com/office/powerpoint/2010/main" val="866170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1DBDB08-EC17-4B7A-8986-270F1E49A638}"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xfrm>
            <a:off x="1905000" y="484188"/>
            <a:ext cx="3940175" cy="2954337"/>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ahoma" panose="020B0604030504040204" pitchFamily="34" charset="0"/>
                <a:ea typeface="Tahoma" panose="020B0604030504040204" pitchFamily="34" charset="0"/>
                <a:cs typeface="Tahoma" panose="020B0604030504040204" pitchFamily="34" charset="0"/>
              </a:rPr>
              <a:t>Concentration – the amount of a given substance in a stated unit of measure.  When conducting air monitoring we are determining the amount of toxin per a unit of time.</a:t>
            </a: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Tahoma" panose="020B0604030504040204" pitchFamily="34" charset="0"/>
                <a:ea typeface="Tahoma" panose="020B0604030504040204" pitchFamily="34" charset="0"/>
                <a:cs typeface="Tahoma" panose="020B0604030504040204" pitchFamily="34" charset="0"/>
              </a:rPr>
              <a:t>Time – OSHA Time Weighted Average (TWA) Permissible Exposure Limits (PEL) are based on 8-hour time limit.</a:t>
            </a:r>
          </a:p>
          <a:p>
            <a:r>
              <a:rPr lang="en-US" altLang="en-US" dirty="0" smtClean="0">
                <a:latin typeface="Tahoma" panose="020B0604030504040204" pitchFamily="34" charset="0"/>
                <a:ea typeface="Tahoma" panose="020B0604030504040204" pitchFamily="34" charset="0"/>
                <a:cs typeface="Tahoma" panose="020B0604030504040204" pitchFamily="34" charset="0"/>
              </a:rPr>
              <a:t>Time – OSHA Ceiling limit PELs are instantaneous.</a:t>
            </a: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a:p>
            <a:endParaRPr lang="en-US" alt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550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8E9D104-270F-43B8-9DBB-13F35E4242CF}"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905000" y="484188"/>
            <a:ext cx="3940175" cy="2954337"/>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 toxic chemical may cause local effects, systemic effects, or both. For example, if</a:t>
            </a:r>
            <a:r>
              <a:rPr lang="en-US" altLang="en-US" baseline="0" dirty="0" smtClean="0">
                <a:latin typeface="Arial" panose="020B0604020202020204" pitchFamily="34" charset="0"/>
              </a:rPr>
              <a:t> </a:t>
            </a:r>
            <a:r>
              <a:rPr lang="en-US" altLang="en-US" dirty="0" smtClean="0">
                <a:latin typeface="Arial" panose="020B0604020202020204" pitchFamily="34" charset="0"/>
              </a:rPr>
              <a:t>ammonia gas is</a:t>
            </a:r>
            <a:r>
              <a:rPr lang="en-US" altLang="en-US" baseline="0" dirty="0" smtClean="0">
                <a:latin typeface="Arial" panose="020B0604020202020204" pitchFamily="34" charset="0"/>
              </a:rPr>
              <a:t> </a:t>
            </a:r>
            <a:r>
              <a:rPr lang="en-US" altLang="en-US" dirty="0" smtClean="0">
                <a:latin typeface="Arial" panose="020B0604020202020204" pitchFamily="34" charset="0"/>
              </a:rPr>
              <a:t>inhaled, it quickly irritates the lining of the respiratory tract (nose,</a:t>
            </a:r>
            <a:r>
              <a:rPr lang="en-US" altLang="en-US" baseline="0" dirty="0" smtClean="0">
                <a:latin typeface="Arial" panose="020B0604020202020204" pitchFamily="34" charset="0"/>
              </a:rPr>
              <a:t> </a:t>
            </a:r>
            <a:r>
              <a:rPr lang="en-US" altLang="en-US" dirty="0" smtClean="0">
                <a:latin typeface="Arial" panose="020B0604020202020204" pitchFamily="34" charset="0"/>
              </a:rPr>
              <a:t>throat, and lungs). Almost no ammonia passes from the lungs into the blood.</a:t>
            </a:r>
            <a:r>
              <a:rPr lang="en-US" altLang="en-US" baseline="0" dirty="0" smtClean="0">
                <a:latin typeface="Arial" panose="020B0604020202020204" pitchFamily="34" charset="0"/>
              </a:rPr>
              <a:t> </a:t>
            </a:r>
            <a:r>
              <a:rPr lang="en-US" altLang="en-US" dirty="0" smtClean="0">
                <a:latin typeface="Arial" panose="020B0604020202020204" pitchFamily="34" charset="0"/>
              </a:rPr>
              <a:t>Since damage is caused only at the point of initial contact, ammonia is said to</a:t>
            </a:r>
            <a:r>
              <a:rPr lang="en-US" altLang="en-US" baseline="0" dirty="0" smtClean="0">
                <a:latin typeface="Arial" panose="020B0604020202020204" pitchFamily="34" charset="0"/>
              </a:rPr>
              <a:t> </a:t>
            </a:r>
            <a:r>
              <a:rPr lang="en-US" altLang="en-US" dirty="0" smtClean="0">
                <a:latin typeface="Arial" panose="020B0604020202020204" pitchFamily="34" charset="0"/>
              </a:rPr>
              <a:t>exert a local effect. An epoxy resin is an example of a substance with local effects</a:t>
            </a:r>
            <a:r>
              <a:rPr lang="en-US" altLang="en-US" baseline="0" dirty="0" smtClean="0">
                <a:latin typeface="Arial" panose="020B0604020202020204" pitchFamily="34" charset="0"/>
              </a:rPr>
              <a:t> </a:t>
            </a:r>
            <a:r>
              <a:rPr lang="en-US" altLang="en-US" dirty="0" smtClean="0">
                <a:latin typeface="Arial" panose="020B0604020202020204" pitchFamily="34" charset="0"/>
              </a:rPr>
              <a:t>on the skin. On the other hand, if liquid phenol contacts the skin, it irritates the</a:t>
            </a:r>
            <a:r>
              <a:rPr lang="en-US" altLang="en-US" baseline="0" dirty="0" smtClean="0">
                <a:latin typeface="Arial" panose="020B0604020202020204" pitchFamily="34" charset="0"/>
              </a:rPr>
              <a:t> </a:t>
            </a:r>
            <a:r>
              <a:rPr lang="en-US" altLang="en-US" dirty="0" smtClean="0">
                <a:latin typeface="Arial" panose="020B0604020202020204" pitchFamily="34" charset="0"/>
              </a:rPr>
              <a:t>skin at the point of contact (a local effect) and can also be absorbed through the</a:t>
            </a:r>
            <a:r>
              <a:rPr lang="en-US" altLang="en-US" baseline="0" dirty="0" smtClean="0">
                <a:latin typeface="Arial" panose="020B0604020202020204" pitchFamily="34" charset="0"/>
              </a:rPr>
              <a:t> </a:t>
            </a:r>
            <a:r>
              <a:rPr lang="en-US" altLang="en-US" dirty="0" smtClean="0">
                <a:latin typeface="Arial" panose="020B0604020202020204" pitchFamily="34" charset="0"/>
              </a:rPr>
              <a:t>skin, and may damage the liver and kidneys (systemic effects).</a:t>
            </a:r>
          </a:p>
          <a:p>
            <a:endParaRPr lang="en-US" altLang="en-US" dirty="0" smtClean="0">
              <a:latin typeface="Arial" panose="020B0604020202020204" pitchFamily="34" charset="0"/>
            </a:endParaRPr>
          </a:p>
          <a:p>
            <a:r>
              <a:rPr lang="en-US" altLang="en-US" dirty="0" smtClean="0">
                <a:latin typeface="Arial" panose="020B0604020202020204" pitchFamily="34" charset="0"/>
              </a:rPr>
              <a:t>Target Organ - Most chemicals that produce toxicity do not cause a similar degree of toxicity in all organs but usually produce the major toxicity to one or two organs, they are the target organs. </a:t>
            </a:r>
          </a:p>
        </p:txBody>
      </p:sp>
    </p:spTree>
    <p:extLst>
      <p:ext uri="{BB962C8B-B14F-4D97-AF65-F5344CB8AC3E}">
        <p14:creationId xmlns:p14="http://schemas.microsoft.com/office/powerpoint/2010/main" val="247773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6F5C344-E314-4791-9C8A-7B2A820CFFE2}"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“Local</a:t>
            </a:r>
            <a:r>
              <a:rPr lang="en-US" altLang="en-US" baseline="0" dirty="0" smtClean="0">
                <a:latin typeface="Arial" panose="020B0604020202020204" pitchFamily="34" charset="0"/>
              </a:rPr>
              <a:t> Effects” are sometimes referred to as “Direct Effects”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6056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3D3270-ADCF-4916-9482-D975D582845D}"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905000" y="484188"/>
            <a:ext cx="3940175" cy="2954337"/>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Substances may have systemic effects when they are absorbed into the</a:t>
            </a:r>
            <a:r>
              <a:rPr lang="en-US" altLang="en-US" baseline="0" dirty="0" smtClean="0">
                <a:latin typeface="Arial" panose="020B0604020202020204" pitchFamily="34" charset="0"/>
              </a:rPr>
              <a:t> </a:t>
            </a:r>
            <a:r>
              <a:rPr lang="en-US" altLang="en-US" dirty="0" smtClean="0">
                <a:latin typeface="Arial" panose="020B0604020202020204" pitchFamily="34" charset="0"/>
              </a:rPr>
              <a:t>bloodstream and are then carried to other parts of the body, where they cause</a:t>
            </a:r>
            <a:r>
              <a:rPr lang="en-US" altLang="en-US" baseline="0" dirty="0" smtClean="0">
                <a:latin typeface="Arial" panose="020B0604020202020204" pitchFamily="34" charset="0"/>
              </a:rPr>
              <a:t> </a:t>
            </a:r>
            <a:r>
              <a:rPr lang="en-US" altLang="en-US" dirty="0" smtClean="0">
                <a:latin typeface="Arial" panose="020B0604020202020204" pitchFamily="34" charset="0"/>
              </a:rPr>
              <a:t>their effect. These types of substances usually cause their effect in one or two</a:t>
            </a:r>
            <a:r>
              <a:rPr lang="en-US" altLang="en-US" baseline="0" dirty="0" smtClean="0">
                <a:latin typeface="Arial" panose="020B0604020202020204" pitchFamily="34" charset="0"/>
              </a:rPr>
              <a:t> </a:t>
            </a:r>
            <a:r>
              <a:rPr lang="en-US" altLang="en-US" dirty="0" smtClean="0">
                <a:latin typeface="Arial" panose="020B0604020202020204" pitchFamily="34" charset="0"/>
              </a:rPr>
              <a:t>target body organs.</a:t>
            </a:r>
            <a:r>
              <a:rPr lang="en-US" altLang="en-US" baseline="0" dirty="0" smtClean="0">
                <a:latin typeface="Arial" panose="020B0604020202020204" pitchFamily="34" charset="0"/>
              </a:rPr>
              <a:t> </a:t>
            </a:r>
            <a:r>
              <a:rPr lang="en-US" altLang="en-US" dirty="0" smtClean="0">
                <a:latin typeface="Arial" panose="020B0604020202020204" pitchFamily="34" charset="0"/>
              </a:rPr>
              <a:t>Whether or not these effects occur depends on the</a:t>
            </a:r>
            <a:r>
              <a:rPr lang="en-US" altLang="en-US" baseline="0" dirty="0" smtClean="0">
                <a:latin typeface="Arial" panose="020B0604020202020204" pitchFamily="34" charset="0"/>
              </a:rPr>
              <a:t> </a:t>
            </a:r>
            <a:r>
              <a:rPr lang="en-US" altLang="en-US" dirty="0" smtClean="0">
                <a:latin typeface="Arial" panose="020B0604020202020204" pitchFamily="34" charset="0"/>
              </a:rPr>
              <a:t>concentration of the chemical in the target organ. The concentration in the organ</a:t>
            </a:r>
            <a:r>
              <a:rPr lang="en-US" altLang="en-US" baseline="0" dirty="0" smtClean="0">
                <a:latin typeface="Arial" panose="020B0604020202020204" pitchFamily="34" charset="0"/>
              </a:rPr>
              <a:t> </a:t>
            </a:r>
            <a:r>
              <a:rPr lang="en-US" altLang="en-US" dirty="0" smtClean="0">
                <a:latin typeface="Arial" panose="020B0604020202020204" pitchFamily="34" charset="0"/>
              </a:rPr>
              <a:t>is dependent on the absorption, distribution,</a:t>
            </a:r>
            <a:r>
              <a:rPr lang="en-US" altLang="en-US" baseline="0" dirty="0" smtClean="0">
                <a:latin typeface="Arial" panose="020B0604020202020204" pitchFamily="34" charset="0"/>
              </a:rPr>
              <a:t> </a:t>
            </a:r>
            <a:r>
              <a:rPr lang="en-US" altLang="en-US" dirty="0" smtClean="0">
                <a:latin typeface="Arial" panose="020B0604020202020204" pitchFamily="34" charset="0"/>
              </a:rPr>
              <a:t>biotransformation, and excretion of</a:t>
            </a:r>
            <a:r>
              <a:rPr lang="en-US" altLang="en-US" baseline="0" dirty="0" smtClean="0">
                <a:latin typeface="Arial" panose="020B0604020202020204" pitchFamily="34" charset="0"/>
              </a:rPr>
              <a:t> </a:t>
            </a:r>
            <a:r>
              <a:rPr lang="en-US" altLang="en-US" dirty="0" smtClean="0">
                <a:latin typeface="Arial" panose="020B0604020202020204" pitchFamily="34" charset="0"/>
              </a:rPr>
              <a:t>the substance.</a:t>
            </a:r>
          </a:p>
        </p:txBody>
      </p:sp>
    </p:spTree>
    <p:extLst>
      <p:ext uri="{BB962C8B-B14F-4D97-AF65-F5344CB8AC3E}">
        <p14:creationId xmlns:p14="http://schemas.microsoft.com/office/powerpoint/2010/main" val="4149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3D3270-ADCF-4916-9482-D975D582845D}"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xfrm>
            <a:off x="1905000" y="484188"/>
            <a:ext cx="3940175" cy="2954337"/>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3623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55DF122-BDAB-4E2E-98CD-D8D0489E091E}"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905000" y="484188"/>
            <a:ext cx="3940175" cy="2954337"/>
          </a:xfrm>
          <a:ln/>
        </p:spPr>
      </p:sp>
      <p:sp>
        <p:nvSpPr>
          <p:cNvPr id="63492" name="Rectangle 4"/>
          <p:cNvSpPr>
            <a:spLocks noGrp="1" noChangeArrowheads="1"/>
          </p:cNvSpPr>
          <p:nvPr>
            <p:ph type="body" idx="1"/>
          </p:nvPr>
        </p:nvSpPr>
        <p:spPr>
          <a:xfrm>
            <a:off x="152400" y="4114800"/>
            <a:ext cx="65532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b="1" dirty="0" smtClean="0">
                <a:latin typeface="Arial" panose="020B0604020202020204" pitchFamily="34" charset="0"/>
              </a:rPr>
              <a:t>Exposure route</a:t>
            </a:r>
            <a:r>
              <a:rPr lang="en-US" altLang="en-US" sz="900" dirty="0" smtClean="0">
                <a:latin typeface="Arial" panose="020B0604020202020204" pitchFamily="34" charset="0"/>
              </a:rPr>
              <a:t>  Some chemicals may be highly toxic by one route but not by others.  Two major reasons are differences in absorption and distribution within the body.  </a:t>
            </a:r>
            <a:r>
              <a:rPr lang="en-US" altLang="en-US" sz="900" b="1" dirty="0" smtClean="0">
                <a:latin typeface="Arial" panose="020B0604020202020204" pitchFamily="34" charset="0"/>
              </a:rPr>
              <a:t>For example</a:t>
            </a:r>
            <a:r>
              <a:rPr lang="en-US" altLang="en-US" sz="900" dirty="0" smtClean="0">
                <a:latin typeface="Arial" panose="020B0604020202020204" pitchFamily="34" charset="0"/>
              </a:rPr>
              <a:t>: ingested chemicals, when absorbed from the intestine, distribute first to the liver and may be immediately detoxified.  Inhaled toxicants immediately enter the general blood circulation and can distribute throughout the body prior to being detoxified by the liver.  Frequently there are different target organs for different routes of exposure.</a:t>
            </a:r>
          </a:p>
          <a:p>
            <a:pPr>
              <a:lnSpc>
                <a:spcPct val="80000"/>
              </a:lnSpc>
            </a:pPr>
            <a:endParaRPr lang="en-US" altLang="en-US" sz="900" dirty="0" smtClean="0">
              <a:latin typeface="Arial" panose="020B0604020202020204" pitchFamily="34" charset="0"/>
            </a:endParaRPr>
          </a:p>
          <a:p>
            <a:pPr>
              <a:lnSpc>
                <a:spcPct val="80000"/>
              </a:lnSpc>
            </a:pPr>
            <a:r>
              <a:rPr lang="en-US" altLang="en-US" sz="900" b="1" dirty="0" smtClean="0">
                <a:latin typeface="Arial" panose="020B0604020202020204" pitchFamily="34" charset="0"/>
              </a:rPr>
              <a:t>Age </a:t>
            </a:r>
            <a:r>
              <a:rPr lang="en-US" altLang="en-US" sz="900" dirty="0" smtClean="0">
                <a:latin typeface="Arial" panose="020B0604020202020204" pitchFamily="34" charset="0"/>
              </a:rPr>
              <a:t>may be important in determining the response to toxicants. Some chemicals are more toxic to infants or the elderly than to young adults.  </a:t>
            </a:r>
            <a:r>
              <a:rPr lang="en-US" altLang="en-US" sz="900" b="1" dirty="0" smtClean="0">
                <a:latin typeface="Arial" panose="020B0604020202020204" pitchFamily="34" charset="0"/>
              </a:rPr>
              <a:t>Example:</a:t>
            </a:r>
            <a:r>
              <a:rPr lang="en-US" altLang="en-US" sz="900" dirty="0" smtClean="0">
                <a:latin typeface="Arial" panose="020B0604020202020204" pitchFamily="34" charset="0"/>
              </a:rPr>
              <a:t>  Children more readily absorb lead than adults.</a:t>
            </a:r>
          </a:p>
          <a:p>
            <a:pPr>
              <a:lnSpc>
                <a:spcPct val="80000"/>
              </a:lnSpc>
            </a:pPr>
            <a:r>
              <a:rPr lang="en-US" altLang="en-US" sz="900" b="1" dirty="0" smtClean="0">
                <a:latin typeface="Arial" panose="020B0604020202020204" pitchFamily="34" charset="0"/>
              </a:rPr>
              <a:t>Race </a:t>
            </a:r>
            <a:r>
              <a:rPr lang="en-US" altLang="en-US" sz="900" dirty="0" smtClean="0">
                <a:latin typeface="Arial" panose="020B0604020202020204" pitchFamily="34" charset="0"/>
              </a:rPr>
              <a:t>is another important factor in chemical response.  </a:t>
            </a:r>
          </a:p>
          <a:p>
            <a:pPr>
              <a:lnSpc>
                <a:spcPct val="80000"/>
              </a:lnSpc>
            </a:pPr>
            <a:r>
              <a:rPr lang="en-US" altLang="en-US" sz="900" b="1" dirty="0" smtClean="0">
                <a:latin typeface="Arial" panose="020B0604020202020204" pitchFamily="34" charset="0"/>
              </a:rPr>
              <a:t>Example:</a:t>
            </a:r>
            <a:r>
              <a:rPr lang="en-US" altLang="en-US" sz="900" dirty="0" smtClean="0">
                <a:latin typeface="Arial" panose="020B0604020202020204" pitchFamily="34" charset="0"/>
              </a:rPr>
              <a:t> Asian men experience much weaker effects of codeine for same exposure than Caucasian men.</a:t>
            </a:r>
          </a:p>
          <a:p>
            <a:pPr>
              <a:lnSpc>
                <a:spcPct val="80000"/>
              </a:lnSpc>
            </a:pPr>
            <a:r>
              <a:rPr lang="en-US" altLang="en-US" sz="900" dirty="0" smtClean="0">
                <a:latin typeface="Arial" panose="020B0604020202020204" pitchFamily="34" charset="0"/>
              </a:rPr>
              <a:t/>
            </a:r>
            <a:br>
              <a:rPr lang="en-US" altLang="en-US" sz="900" dirty="0" smtClean="0">
                <a:latin typeface="Arial" panose="020B0604020202020204" pitchFamily="34" charset="0"/>
              </a:rPr>
            </a:br>
            <a:r>
              <a:rPr lang="en-US" altLang="en-US" sz="900" dirty="0" smtClean="0">
                <a:latin typeface="Arial" panose="020B0604020202020204" pitchFamily="34" charset="0"/>
              </a:rPr>
              <a:t>The </a:t>
            </a:r>
            <a:r>
              <a:rPr lang="en-US" altLang="en-US" sz="900" b="1" dirty="0" smtClean="0">
                <a:latin typeface="Arial" panose="020B0604020202020204" pitchFamily="34" charset="0"/>
              </a:rPr>
              <a:t>ability to be absorbed </a:t>
            </a:r>
            <a:r>
              <a:rPr lang="en-US" altLang="en-US" sz="900" dirty="0" smtClean="0">
                <a:latin typeface="Arial" panose="020B0604020202020204" pitchFamily="34" charset="0"/>
              </a:rPr>
              <a:t>is essential for systemic toxicity to occur. Some chemicals are easily absorbed and others poorly absorbed. For example, nearly all alcohols are easily absorbed when ingested, whereas there is virtually no absorption for most polymers.  For example: ethanol is readily absorbed from the gastrointestinal tract but poorly absorbed through the skin organic mercury is readily absorbed from the gastrointestinal tract; inorganic lead sulfate is not.</a:t>
            </a:r>
            <a:br>
              <a:rPr lang="en-US" altLang="en-US" sz="900" dirty="0" smtClean="0">
                <a:latin typeface="Arial" panose="020B0604020202020204" pitchFamily="34" charset="0"/>
              </a:rPr>
            </a:br>
            <a:endParaRPr lang="en-US" altLang="en-US" sz="900" dirty="0" smtClean="0">
              <a:latin typeface="Arial" panose="020B0604020202020204" pitchFamily="34" charset="0"/>
            </a:endParaRPr>
          </a:p>
          <a:p>
            <a:pPr>
              <a:lnSpc>
                <a:spcPct val="80000"/>
              </a:lnSpc>
            </a:pPr>
            <a:r>
              <a:rPr lang="en-US" altLang="en-US" sz="900" b="1" dirty="0" smtClean="0">
                <a:latin typeface="Arial" panose="020B0604020202020204" pitchFamily="34" charset="0"/>
              </a:rPr>
              <a:t>Metabolism</a:t>
            </a:r>
            <a:r>
              <a:rPr lang="en-US" altLang="en-US" sz="900" dirty="0" smtClean="0">
                <a:latin typeface="Arial" panose="020B0604020202020204" pitchFamily="34" charset="0"/>
              </a:rPr>
              <a:t>, also known as biotransformation, is the changing from one configuration to another, which is a major factor in determining toxicity.  There are two types of metabolism - detoxification</a:t>
            </a:r>
            <a:r>
              <a:rPr lang="en-US" altLang="en-US" sz="900" b="1" dirty="0" smtClean="0">
                <a:latin typeface="Arial" panose="020B0604020202020204" pitchFamily="34" charset="0"/>
              </a:rPr>
              <a:t> </a:t>
            </a:r>
            <a:r>
              <a:rPr lang="en-US" altLang="en-US" sz="900" dirty="0" smtClean="0">
                <a:latin typeface="Arial" panose="020B0604020202020204" pitchFamily="34" charset="0"/>
              </a:rPr>
              <a:t>and </a:t>
            </a:r>
            <a:r>
              <a:rPr lang="en-US" altLang="en-US" sz="900" dirty="0" err="1" smtClean="0">
                <a:latin typeface="Arial" panose="020B0604020202020204" pitchFamily="34" charset="0"/>
              </a:rPr>
              <a:t>bioactivation</a:t>
            </a:r>
            <a:r>
              <a:rPr lang="en-US" altLang="en-US" sz="900" dirty="0" smtClean="0">
                <a:latin typeface="Arial" panose="020B0604020202020204" pitchFamily="34" charset="0"/>
              </a:rPr>
              <a:t>. Detoxification is the process by which a chemical is converted to a less toxic form.  </a:t>
            </a:r>
            <a:r>
              <a:rPr lang="en-US" altLang="en-US" sz="900" dirty="0" err="1" smtClean="0">
                <a:latin typeface="Arial" panose="020B0604020202020204" pitchFamily="34" charset="0"/>
              </a:rPr>
              <a:t>Bioactivation</a:t>
            </a:r>
            <a:r>
              <a:rPr lang="en-US" altLang="en-US" sz="900" dirty="0" smtClean="0">
                <a:latin typeface="Arial" panose="020B0604020202020204" pitchFamily="34" charset="0"/>
              </a:rPr>
              <a:t> is the process by which a chemical may be converted to more reactive or toxic forms.</a:t>
            </a:r>
          </a:p>
          <a:p>
            <a:pPr>
              <a:lnSpc>
                <a:spcPct val="80000"/>
              </a:lnSpc>
            </a:pPr>
            <a:endParaRPr lang="en-US" altLang="en-US" sz="900" dirty="0" smtClean="0">
              <a:latin typeface="Arial" panose="020B0604020202020204" pitchFamily="34" charset="0"/>
            </a:endParaRPr>
          </a:p>
          <a:p>
            <a:pPr>
              <a:lnSpc>
                <a:spcPct val="80000"/>
              </a:lnSpc>
            </a:pPr>
            <a:r>
              <a:rPr lang="en-US" altLang="en-US" sz="900" dirty="0" smtClean="0">
                <a:latin typeface="Arial" panose="020B0604020202020204" pitchFamily="34" charset="0"/>
              </a:rPr>
              <a:t>The </a:t>
            </a:r>
            <a:r>
              <a:rPr lang="en-US" altLang="en-US" sz="900" b="1" dirty="0" smtClean="0">
                <a:latin typeface="Arial" panose="020B0604020202020204" pitchFamily="34" charset="0"/>
              </a:rPr>
              <a:t>distribution </a:t>
            </a:r>
            <a:r>
              <a:rPr lang="en-US" altLang="en-US" sz="900" dirty="0" smtClean="0">
                <a:latin typeface="Arial" panose="020B0604020202020204" pitchFamily="34" charset="0"/>
              </a:rPr>
              <a:t>of chemicals and their subparts throughout the body determines the sites where toxicity occurs. A major factor of whether or not a chemical will damage cells is its lipid solubility (lipids can not be dissolved in water). If a chemical is lipid-soluble it readily penetrates cells. Many chemicals are stored in the body. Fat tissue, liver, kidney, and bone are the most common storage depots. Blood serves as the main avenue for distribution. Lymph also distributes some materials.</a:t>
            </a:r>
          </a:p>
          <a:p>
            <a:pPr>
              <a:lnSpc>
                <a:spcPct val="80000"/>
              </a:lnSpc>
            </a:pPr>
            <a:endParaRPr lang="en-US" altLang="en-US" sz="900" dirty="0" smtClean="0">
              <a:latin typeface="Arial" panose="020B0604020202020204" pitchFamily="34" charset="0"/>
            </a:endParaRPr>
          </a:p>
          <a:p>
            <a:pPr>
              <a:lnSpc>
                <a:spcPct val="80000"/>
              </a:lnSpc>
            </a:pPr>
            <a:r>
              <a:rPr lang="en-US" altLang="en-US" sz="900" dirty="0" smtClean="0">
                <a:latin typeface="Arial" panose="020B0604020202020204" pitchFamily="34" charset="0"/>
              </a:rPr>
              <a:t>The site and rate of </a:t>
            </a:r>
            <a:r>
              <a:rPr lang="en-US" altLang="en-US" sz="900" b="1" dirty="0" smtClean="0">
                <a:latin typeface="Arial" panose="020B0604020202020204" pitchFamily="34" charset="0"/>
              </a:rPr>
              <a:t>excretion </a:t>
            </a:r>
            <a:r>
              <a:rPr lang="en-US" altLang="en-US" sz="900" dirty="0" smtClean="0">
                <a:latin typeface="Arial" panose="020B0604020202020204" pitchFamily="34" charset="0"/>
              </a:rPr>
              <a:t>is another major factor affecting the toxicity of a chemical. The kidney is the primary excretory organ, followed by the gastrointestinal tract, and the lungs </a:t>
            </a:r>
            <a:r>
              <a:rPr lang="en-US" altLang="en-US" sz="900" i="1" dirty="0" smtClean="0">
                <a:latin typeface="Arial" panose="020B0604020202020204" pitchFamily="34" charset="0"/>
              </a:rPr>
              <a:t>(for gases)</a:t>
            </a:r>
            <a:r>
              <a:rPr lang="en-US" altLang="en-US" sz="900" dirty="0" smtClean="0">
                <a:latin typeface="Arial" panose="020B0604020202020204" pitchFamily="34" charset="0"/>
              </a:rPr>
              <a:t>. Some chemicals may also be excreted in sweat, tears, and milk.</a:t>
            </a:r>
          </a:p>
          <a:p>
            <a:pPr>
              <a:lnSpc>
                <a:spcPct val="80000"/>
              </a:lnSpc>
            </a:pPr>
            <a:r>
              <a:rPr lang="en-US" altLang="en-US" sz="900" dirty="0" smtClean="0">
                <a:latin typeface="Arial" panose="020B0604020202020204" pitchFamily="34" charset="0"/>
              </a:rPr>
              <a:t>A large volume of blood is filtered through the kidney. Lipid-soluble toxicants are reabsorbed and concentrated in kidney cells. Impaired kidney function causes slower elimination of toxicants and increases their toxic potential.</a:t>
            </a:r>
          </a:p>
          <a:p>
            <a:pPr>
              <a:lnSpc>
                <a:spcPct val="80000"/>
              </a:lnSpc>
            </a:pPr>
            <a:r>
              <a:rPr lang="en-US" altLang="en-US" sz="900" dirty="0" smtClean="0">
                <a:latin typeface="Arial" panose="020B0604020202020204" pitchFamily="34" charset="0"/>
              </a:rPr>
              <a:t>Example: Lead takes months to years to excrete where excess water can excrete in hours</a:t>
            </a:r>
          </a:p>
          <a:p>
            <a:pPr>
              <a:lnSpc>
                <a:spcPct val="80000"/>
              </a:lnSpc>
            </a:pPr>
            <a:endParaRPr lang="en-US" altLang="en-US" sz="900" dirty="0" smtClean="0">
              <a:latin typeface="Arial" panose="020B0604020202020204" pitchFamily="34" charset="0"/>
            </a:endParaRPr>
          </a:p>
        </p:txBody>
      </p:sp>
    </p:spTree>
    <p:extLst>
      <p:ext uri="{BB962C8B-B14F-4D97-AF65-F5344CB8AC3E}">
        <p14:creationId xmlns:p14="http://schemas.microsoft.com/office/powerpoint/2010/main" val="339050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3AEB3F8-D84A-457E-AEA9-5D19260C836F}"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xfrm>
            <a:off x="1905000" y="484188"/>
            <a:ext cx="3940175" cy="2954337"/>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rPr>
              <a:t>Additive Effect </a:t>
            </a:r>
            <a:r>
              <a:rPr lang="en-US" altLang="en-US" dirty="0" smtClean="0">
                <a:latin typeface="Arial" panose="020B0604020202020204" pitchFamily="34" charset="0"/>
              </a:rPr>
              <a:t>- This action occurs when the combined effect of two or more chemicals is equal to the sum of the effect of each agents given alone.</a:t>
            </a:r>
          </a:p>
          <a:p>
            <a:r>
              <a:rPr lang="en-US" altLang="en-US" dirty="0" smtClean="0">
                <a:latin typeface="Arial" panose="020B0604020202020204" pitchFamily="34" charset="0"/>
              </a:rPr>
              <a:t>    Example = coal dust + silica dust = dust laden lungs</a:t>
            </a:r>
          </a:p>
          <a:p>
            <a:r>
              <a:rPr lang="en-US" altLang="en-US" b="1" dirty="0" smtClean="0">
                <a:latin typeface="Arial" panose="020B0604020202020204" pitchFamily="34" charset="0"/>
              </a:rPr>
              <a:t>Synergistic</a:t>
            </a:r>
            <a:r>
              <a:rPr lang="en-US" altLang="en-US" dirty="0" smtClean="0">
                <a:latin typeface="Arial" panose="020B0604020202020204" pitchFamily="34" charset="0"/>
              </a:rPr>
              <a:t> – This is the situation where the combined effect of two chemicals is much greater than the sum of the effects of each agent given alone.</a:t>
            </a:r>
          </a:p>
          <a:p>
            <a:r>
              <a:rPr lang="en-US" altLang="en-US" dirty="0" smtClean="0">
                <a:latin typeface="Arial" panose="020B0604020202020204" pitchFamily="34" charset="0"/>
              </a:rPr>
              <a:t>    Example = Asbestos + Cigarette = greater chance of lung cancer </a:t>
            </a:r>
          </a:p>
          <a:p>
            <a:r>
              <a:rPr lang="en-US" altLang="en-US" b="1" dirty="0" smtClean="0">
                <a:latin typeface="Arial" panose="020B0604020202020204" pitchFamily="34" charset="0"/>
              </a:rPr>
              <a:t>Potentiation</a:t>
            </a:r>
            <a:r>
              <a:rPr lang="en-US" altLang="en-US" dirty="0" smtClean="0">
                <a:latin typeface="Arial" panose="020B0604020202020204" pitchFamily="34" charset="0"/>
              </a:rPr>
              <a:t> - This effect results when one substance that does not normally have a toxic effect is added to another chemical, it makes the second chemical much more toxic.</a:t>
            </a:r>
          </a:p>
          <a:p>
            <a:r>
              <a:rPr lang="en-US" altLang="en-US" dirty="0" smtClean="0">
                <a:latin typeface="Arial" panose="020B0604020202020204" pitchFamily="34" charset="0"/>
              </a:rPr>
              <a:t>   Example = Isopropyl alcohol (no effect in the liver) + carbon tetrachloride = greatly increase the toxicity of carbon tetrachloride</a:t>
            </a:r>
          </a:p>
          <a:p>
            <a:r>
              <a:rPr lang="en-US" altLang="en-US" dirty="0" smtClean="0">
                <a:latin typeface="Arial" panose="020B0604020202020204" pitchFamily="34" charset="0"/>
              </a:rPr>
              <a:t> </a:t>
            </a:r>
            <a:r>
              <a:rPr lang="en-US" altLang="en-US" b="1" dirty="0" smtClean="0">
                <a:latin typeface="Arial" panose="020B0604020202020204" pitchFamily="34" charset="0"/>
              </a:rPr>
              <a:t>Antagonistic </a:t>
            </a:r>
            <a:r>
              <a:rPr lang="en-US" altLang="en-US" dirty="0" smtClean="0">
                <a:latin typeface="Arial" panose="020B0604020202020204" pitchFamily="34" charset="0"/>
              </a:rPr>
              <a:t>– Antagonism is the opposite of synergism. It is the situation where the combined effect of two or more compounds is less toxic than the individual effects. </a:t>
            </a:r>
          </a:p>
          <a:p>
            <a:r>
              <a:rPr lang="en-US" altLang="en-US" dirty="0" smtClean="0">
                <a:latin typeface="Arial" panose="020B0604020202020204" pitchFamily="34" charset="0"/>
              </a:rPr>
              <a:t>   Example = Methanol + Ethanol = ethanol is antidote for methanol poisoning</a:t>
            </a:r>
          </a:p>
        </p:txBody>
      </p:sp>
    </p:spTree>
    <p:extLst>
      <p:ext uri="{BB962C8B-B14F-4D97-AF65-F5344CB8AC3E}">
        <p14:creationId xmlns:p14="http://schemas.microsoft.com/office/powerpoint/2010/main" val="411506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Workers can be exposed to a variety of health hazards on a job site, including: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Chemical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Biological</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If not practicing good hygiene, these hazards can be brought home and expose family members as well.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Protect yourself and your family by knowing what health hazards may be present at your jobsite and take appropriate actions for exposure control.</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68192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smtClean="0"/>
              <a:t>1.) Eliminate the hazard (if possible)</a:t>
            </a:r>
          </a:p>
          <a:p>
            <a:r>
              <a:rPr lang="en-US" baseline="0" dirty="0" smtClean="0"/>
              <a:t>2.) Substitute hazard with safer alternative (if possible)</a:t>
            </a:r>
          </a:p>
          <a:p>
            <a:r>
              <a:rPr lang="en-US" baseline="0" dirty="0" smtClean="0"/>
              <a:t>3.) Engineer controls: ventilation/wetting/guarding/etc.</a:t>
            </a:r>
          </a:p>
          <a:p>
            <a:r>
              <a:rPr lang="en-US" baseline="0" dirty="0" smtClean="0"/>
              <a:t>4.) Administrative: Giving breaks/cycling work to minimize exposures/training</a:t>
            </a:r>
          </a:p>
          <a:p>
            <a:r>
              <a:rPr lang="en-US" baseline="0" dirty="0" smtClean="0"/>
              <a:t>5.) PPE: Respirators/hearing protections/face shields/gloves/boots/etc.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2626342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a:t>
            </a:r>
            <a:r>
              <a:rPr lang="en-US" dirty="0" err="1" smtClean="0"/>
              <a:t>www.osha.gov</a:t>
            </a:r>
            <a:r>
              <a:rPr lang="en-US" dirty="0" smtClean="0"/>
              <a:t>/</a:t>
            </a:r>
            <a:r>
              <a:rPr lang="en-US" dirty="0" err="1" smtClean="0"/>
              <a:t>dsg</a:t>
            </a:r>
            <a:r>
              <a:rPr lang="en-US" dirty="0" smtClean="0"/>
              <a:t>/</a:t>
            </a:r>
            <a:r>
              <a:rPr lang="en-US" dirty="0" err="1" smtClean="0"/>
              <a:t>safer_chemicals</a:t>
            </a:r>
            <a:r>
              <a:rPr lang="en-US" dirty="0" smtClean="0"/>
              <a:t>/</a:t>
            </a:r>
            <a:r>
              <a:rPr lang="en-US" dirty="0" err="1" smtClean="0"/>
              <a:t>index.html</a:t>
            </a:r>
            <a:endParaRPr lang="en-US" dirty="0" smtClean="0"/>
          </a:p>
          <a:p>
            <a:endParaRPr lang="en-US" dirty="0" smtClean="0"/>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“Establishing a chemical management system that goes beyond simply complying with OSHA standards and strives to reduce or eliminate chemical hazards at the source through informed substitution best protects workers. Transitioning to safer alternatives can be a complex undertaking, but a variety of existing resources make it easier. OSHA has developed this step-by-step toolkit to provide employers and workers with information, methods, tools, and guidance on using informed substitution in the workplace.</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By using this toolkit, businesses can improve worker well-being through eliminating or reducing hazardous chemicals, while creating other benefits, including:</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Cost Savings — Reduce expenses and future risks.</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Efficiency — Improve performance.</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Industry Leadership — Invest in innovation to stay competitive.</a:t>
            </a:r>
          </a:p>
          <a:p>
            <a:pPr marL="171450" indent="-171450">
              <a:buFont typeface="Arial" panose="020B0604020202020204" pitchFamily="34" charset="0"/>
              <a:buChar char="•"/>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Corporate Stewardship — Advance socially responsible practices.”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914969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Engineering controls include eliminating toxic chemicals and replacing harmful toxic materials with less hazardous ones, enclosing work processes or confining work operations, and installing general and local ventilation systems.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33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 practice controls alter the manner in which a task is performed. Some fundamental and easily implemented work practice controls include (1) following proper procedures that minimize exposures while operating production and control equipment; (2) inspecting and maintaining process and control equipment on a regular basis; (3) implementing good house-keeping procedures; (4) providing good supervision and (5) mandating that eating, drinking, smoking, chewing tobacco or gum, and applying cosmetics in regulated areas be prohibited.</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Administrative controls include controlling employees' exposure by scheduling production and workers' tasks, or both, in ways that minimize exposure levels. For example, the employer might schedule operations with the highest exposure potential during periods when the fewest employees are present.</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68149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effective work practices and/or engineering controls are not feasible to achieve the permissible exposure limit, or while such controls are being instituted, and in emergencies, appropriate respiratory equipment must be used. In addition, personal protective equipment such as gloves, safety goggles, helmets, safety shoes, and protective clothing may also be required. To be effective, personal protective equipment must be individually selected, properly fitted and periodically refitted; conscientiously and properly worn; regularly maintained; and replaced as necessary.</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3058285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a Worksite Analysis?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 worksite analysis is an essential first step that helps an industrial hygienist determine what jobs and work stations are the sources of potential problems. During the worksite analysis, the industrial hygienist measures and identifies exposures, problem tasks, and risks. The most effective worksite analyses include all jobs, operations, and work activities. The industrial hygienist inspects, researches, or analyzes how the particular chemicals or physical hazards at that worksite affect worker health. If a situation hazardous to health is discovered, the industrial hygienist recommends the appropriate corrective actions.</a:t>
            </a:r>
          </a:p>
          <a:p>
            <a:endParaRPr lang="en-US" alt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Arial" panose="020B0604020202020204" pitchFamily="34" charset="0"/>
              </a:rPr>
              <a:t>When toxic chemicals</a:t>
            </a:r>
            <a:r>
              <a:rPr lang="en-US" altLang="en-US" baseline="0" dirty="0" smtClean="0">
                <a:latin typeface="Arial" panose="020B0604020202020204" pitchFamily="34" charset="0"/>
              </a:rPr>
              <a:t> </a:t>
            </a:r>
            <a:r>
              <a:rPr lang="en-US" altLang="en-US" dirty="0" smtClean="0">
                <a:latin typeface="Arial" panose="020B0604020202020204" pitchFamily="34" charset="0"/>
              </a:rPr>
              <a:t>are present in the workplace, your exposure can be estimated by measuring the</a:t>
            </a:r>
            <a:r>
              <a:rPr lang="en-US" altLang="en-US" baseline="0" dirty="0" smtClean="0">
                <a:latin typeface="Arial" panose="020B0604020202020204" pitchFamily="34" charset="0"/>
              </a:rPr>
              <a:t> </a:t>
            </a:r>
            <a:r>
              <a:rPr lang="en-US" altLang="en-US" dirty="0" smtClean="0">
                <a:latin typeface="Arial" panose="020B0604020202020204" pitchFamily="34" charset="0"/>
              </a:rPr>
              <a:t>concentration of a given chemical in the air and the duration of exposure. This</a:t>
            </a:r>
            <a:r>
              <a:rPr lang="en-US" altLang="en-US" baseline="0" dirty="0" smtClean="0">
                <a:latin typeface="Arial" panose="020B0604020202020204" pitchFamily="34" charset="0"/>
              </a:rPr>
              <a:t> </a:t>
            </a:r>
            <a:r>
              <a:rPr lang="en-US" altLang="en-US" dirty="0" smtClean="0">
                <a:latin typeface="Arial" panose="020B0604020202020204" pitchFamily="34" charset="0"/>
              </a:rPr>
              <a:t>measurement is called air or environmental monitoring or sampling and is usually</a:t>
            </a:r>
            <a:r>
              <a:rPr lang="en-US" altLang="en-US" baseline="0" dirty="0" smtClean="0">
                <a:latin typeface="Arial" panose="020B0604020202020204" pitchFamily="34" charset="0"/>
              </a:rPr>
              <a:t> </a:t>
            </a:r>
            <a:r>
              <a:rPr lang="en-US" altLang="en-US" dirty="0" smtClean="0">
                <a:latin typeface="Arial" panose="020B0604020202020204" pitchFamily="34" charset="0"/>
              </a:rPr>
              <a:t>done by industrial hygienists, using various types of instruments. Laboratory</a:t>
            </a:r>
            <a:r>
              <a:rPr lang="en-US" altLang="en-US" baseline="0" dirty="0" smtClean="0">
                <a:latin typeface="Arial" panose="020B0604020202020204" pitchFamily="34" charset="0"/>
              </a:rPr>
              <a:t> </a:t>
            </a:r>
            <a:r>
              <a:rPr lang="en-US" altLang="en-US" dirty="0" smtClean="0">
                <a:latin typeface="Arial" panose="020B0604020202020204" pitchFamily="34" charset="0"/>
              </a:rPr>
              <a:t>analysis may be required. The air is collected from your breathing zone (the air</a:t>
            </a:r>
            <a:r>
              <a:rPr lang="en-US" altLang="en-US" baseline="0" dirty="0" smtClean="0">
                <a:latin typeface="Arial" panose="020B0604020202020204" pitchFamily="34" charset="0"/>
              </a:rPr>
              <a:t> </a:t>
            </a:r>
            <a:r>
              <a:rPr lang="en-US" altLang="en-US" dirty="0" smtClean="0">
                <a:latin typeface="Arial" panose="020B0604020202020204" pitchFamily="34" charset="0"/>
              </a:rPr>
              <a:t>around your nose and mouth) so that the concentrations measured will</a:t>
            </a:r>
            <a:r>
              <a:rPr lang="en-US" altLang="en-US" baseline="0" dirty="0" smtClean="0">
                <a:latin typeface="Arial" panose="020B0604020202020204" pitchFamily="34" charset="0"/>
              </a:rPr>
              <a:t> </a:t>
            </a:r>
            <a:r>
              <a:rPr lang="en-US" altLang="en-US" dirty="0" smtClean="0">
                <a:latin typeface="Arial" panose="020B0604020202020204" pitchFamily="34" charset="0"/>
              </a:rPr>
              <a:t>accurately reflect the concentration you are inhaling. The exposure levels</a:t>
            </a:r>
            <a:r>
              <a:rPr lang="en-US" altLang="en-US" baseline="0" dirty="0" smtClean="0">
                <a:latin typeface="Arial" panose="020B0604020202020204" pitchFamily="34" charset="0"/>
              </a:rPr>
              <a:t> </a:t>
            </a:r>
            <a:r>
              <a:rPr lang="en-US" altLang="en-US" dirty="0" smtClean="0">
                <a:latin typeface="Arial" panose="020B0604020202020204" pitchFamily="34" charset="0"/>
              </a:rPr>
              <a:t>calculated from this monitoring can then be compared to exposure limits for that</a:t>
            </a:r>
            <a:r>
              <a:rPr lang="en-US" altLang="en-US" baseline="0" dirty="0" smtClean="0">
                <a:latin typeface="Arial" panose="020B0604020202020204" pitchFamily="34" charset="0"/>
              </a:rPr>
              <a:t> </a:t>
            </a:r>
            <a:r>
              <a:rPr lang="en-US" altLang="en-US" dirty="0" smtClean="0">
                <a:latin typeface="Arial" panose="020B0604020202020204" pitchFamily="34" charset="0"/>
              </a:rPr>
              <a:t>chemical.</a:t>
            </a:r>
          </a:p>
        </p:txBody>
      </p:sp>
    </p:spTree>
    <p:extLst>
      <p:ext uri="{BB962C8B-B14F-4D97-AF65-F5344CB8AC3E}">
        <p14:creationId xmlns:p14="http://schemas.microsoft.com/office/powerpoint/2010/main" val="2582861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7751A9E-1332-4547-AE52-84CD6EAFD51A}"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xfrm>
            <a:off x="1905000" y="484188"/>
            <a:ext cx="3940175" cy="2954337"/>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An exposure limit published and enforced by OSHA as a legal standard.</a:t>
            </a:r>
          </a:p>
          <a:p>
            <a:endParaRPr lang="en-US" altLang="en-US" dirty="0" smtClean="0">
              <a:latin typeface="Arial" panose="020B0604020202020204" pitchFamily="34" charset="0"/>
            </a:endParaRPr>
          </a:p>
          <a:p>
            <a:r>
              <a:rPr lang="en-US" altLang="en-US" dirty="0" smtClean="0">
                <a:latin typeface="Arial" panose="020B0604020202020204" pitchFamily="34" charset="0"/>
              </a:rPr>
              <a:t>The PELs were adopted exposure limits at the inception of OSHA.  </a:t>
            </a:r>
          </a:p>
          <a:p>
            <a:endParaRPr lang="en-US" altLang="en-US" dirty="0" smtClean="0">
              <a:latin typeface="Arial" panose="020B060402020202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sets enforceable permissible exposure limits (PEL) to protect workers against the health effects of exposure to hazardous substances. PELs are regulatory limits on the amount or concentration of a substance in the air. They may also contain a skin designation. OSHA PELs are based on an 8-hour time weighted average (TWA) exposure.</a:t>
            </a:r>
          </a:p>
          <a:p>
            <a:endParaRPr lang="en-US" alt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Refer</a:t>
            </a:r>
            <a:r>
              <a:rPr lang="en-US" alt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 OSHA Chemical Sampling </a:t>
            </a:r>
            <a:r>
              <a:rPr lang="en-US" altLang="en-US" sz="120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Informaiton</a:t>
            </a:r>
            <a:endParaRPr lang="en-US" alt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Chemical Sampling Information pages present, in concise form, data on a large number of chemical substances that may be encountered in industrial hygiene investigations. It is intended as a basic reference for OSHA personnel.</a:t>
            </a:r>
            <a:endParaRPr lang="en-US" alt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altLang="en-US" dirty="0" smtClean="0">
                <a:latin typeface="Arial" panose="020B0604020202020204" pitchFamily="34" charset="0"/>
              </a:rPr>
              <a:t>https://</a:t>
            </a:r>
            <a:r>
              <a:rPr lang="en-US" altLang="en-US" dirty="0" err="1" smtClean="0">
                <a:latin typeface="Arial" panose="020B0604020202020204" pitchFamily="34" charset="0"/>
              </a:rPr>
              <a:t>www.osha.gov</a:t>
            </a:r>
            <a:r>
              <a:rPr lang="en-US" altLang="en-US" dirty="0" smtClean="0">
                <a:latin typeface="Arial" panose="020B0604020202020204" pitchFamily="34" charset="0"/>
              </a:rPr>
              <a:t>/</a:t>
            </a:r>
            <a:r>
              <a:rPr lang="en-US" altLang="en-US" dirty="0" err="1" smtClean="0">
                <a:latin typeface="Arial" panose="020B0604020202020204" pitchFamily="34" charset="0"/>
              </a:rPr>
              <a:t>dts</a:t>
            </a:r>
            <a:r>
              <a:rPr lang="en-US" altLang="en-US" dirty="0" smtClean="0">
                <a:latin typeface="Arial" panose="020B0604020202020204" pitchFamily="34" charset="0"/>
              </a:rPr>
              <a:t>/</a:t>
            </a:r>
            <a:r>
              <a:rPr lang="en-US" altLang="en-US" dirty="0" err="1" smtClean="0">
                <a:latin typeface="Arial" panose="020B0604020202020204" pitchFamily="34" charset="0"/>
              </a:rPr>
              <a:t>chemicalsampling</a:t>
            </a:r>
            <a:r>
              <a:rPr lang="en-US" altLang="en-US" dirty="0" smtClean="0">
                <a:latin typeface="Arial" panose="020B0604020202020204" pitchFamily="34" charset="0"/>
              </a:rPr>
              <a:t>/</a:t>
            </a:r>
            <a:r>
              <a:rPr lang="en-US" altLang="en-US" dirty="0" err="1" smtClean="0">
                <a:latin typeface="Arial" panose="020B0604020202020204" pitchFamily="34" charset="0"/>
              </a:rPr>
              <a:t>toc</a:t>
            </a:r>
            <a:r>
              <a:rPr lang="en-US" altLang="en-US" dirty="0" smtClean="0">
                <a:latin typeface="Arial" panose="020B0604020202020204" pitchFamily="34" charset="0"/>
              </a:rPr>
              <a:t>/</a:t>
            </a:r>
            <a:r>
              <a:rPr lang="en-US" altLang="en-US" dirty="0" err="1" smtClean="0">
                <a:latin typeface="Arial" panose="020B0604020202020204" pitchFamily="34" charset="0"/>
              </a:rPr>
              <a:t>toc_chemsamp.html</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13835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2799F3-24AA-41E5-A55D-08AC184A6E2A}"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905000" y="484188"/>
            <a:ext cx="3940175" cy="2954337"/>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Most of OSHA’s PELs are time weighted averages. And most are intended to</a:t>
            </a:r>
            <a:r>
              <a:rPr lang="en-US" altLang="en-US" baseline="0" dirty="0" smtClean="0">
                <a:latin typeface="Arial" panose="020B0604020202020204" pitchFamily="34" charset="0"/>
              </a:rPr>
              <a:t> </a:t>
            </a:r>
            <a:r>
              <a:rPr lang="en-US" altLang="en-US" dirty="0" smtClean="0">
                <a:latin typeface="Arial" panose="020B0604020202020204" pitchFamily="34" charset="0"/>
              </a:rPr>
              <a:t>be the average over an eight hour day. </a:t>
            </a:r>
            <a:r>
              <a:rPr lang="en-US" altLang="en-US" baseline="0" dirty="0" smtClean="0">
                <a:latin typeface="Arial" panose="020B0604020202020204" pitchFamily="34" charset="0"/>
              </a:rPr>
              <a:t> This </a:t>
            </a:r>
            <a:r>
              <a:rPr lang="en-US" altLang="en-US" dirty="0" smtClean="0">
                <a:latin typeface="Arial" panose="020B0604020202020204" pitchFamily="34" charset="0"/>
              </a:rPr>
              <a:t>represents an</a:t>
            </a:r>
            <a:r>
              <a:rPr lang="en-US" altLang="en-US" baseline="0" dirty="0" smtClean="0">
                <a:latin typeface="Arial" panose="020B0604020202020204" pitchFamily="34" charset="0"/>
              </a:rPr>
              <a:t> </a:t>
            </a:r>
            <a:r>
              <a:rPr lang="en-US" altLang="en-US" dirty="0" smtClean="0">
                <a:latin typeface="Arial" panose="020B0604020202020204" pitchFamily="34" charset="0"/>
              </a:rPr>
              <a:t>employee’s real-time exposure to a</a:t>
            </a:r>
            <a:r>
              <a:rPr lang="en-US" altLang="en-US" baseline="0" dirty="0" smtClean="0">
                <a:latin typeface="Arial" panose="020B0604020202020204" pitchFamily="34" charset="0"/>
              </a:rPr>
              <a:t> substance with a PEL of 10ppm </a:t>
            </a:r>
            <a:r>
              <a:rPr lang="en-US" altLang="en-US" dirty="0" smtClean="0">
                <a:latin typeface="Arial" panose="020B0604020202020204" pitchFamily="34" charset="0"/>
              </a:rPr>
              <a:t>.</a:t>
            </a:r>
            <a:r>
              <a:rPr lang="en-US" altLang="en-US" baseline="0" dirty="0" smtClean="0">
                <a:latin typeface="Arial" panose="020B0604020202020204" pitchFamily="34" charset="0"/>
              </a:rPr>
              <a:t> </a:t>
            </a:r>
            <a:r>
              <a:rPr lang="en-US" altLang="en-US" dirty="0" smtClean="0">
                <a:latin typeface="Arial" panose="020B0604020202020204" pitchFamily="34" charset="0"/>
              </a:rPr>
              <a:t>Since the PEL is 10ppm, is this employee</a:t>
            </a:r>
            <a:r>
              <a:rPr lang="en-US" altLang="en-US" baseline="0" dirty="0" smtClean="0">
                <a:latin typeface="Arial" panose="020B0604020202020204" pitchFamily="34" charset="0"/>
              </a:rPr>
              <a:t> </a:t>
            </a:r>
            <a:r>
              <a:rPr lang="en-US" altLang="en-US" dirty="0" smtClean="0">
                <a:latin typeface="Arial" panose="020B0604020202020204" pitchFamily="34" charset="0"/>
              </a:rPr>
              <a:t>overexposed?” No. The TWA would be less than 10ppm.</a:t>
            </a:r>
          </a:p>
          <a:p>
            <a:endParaRPr lang="en-US" altLang="en-US" dirty="0" smtClean="0">
              <a:latin typeface="Arial" panose="020B0604020202020204" pitchFamily="34" charset="0"/>
            </a:endParaRPr>
          </a:p>
          <a:p>
            <a:r>
              <a:rPr lang="en-US" altLang="en-US" dirty="0" smtClean="0">
                <a:latin typeface="Arial" panose="020B0604020202020204" pitchFamily="34" charset="0"/>
              </a:rPr>
              <a:t>https://</a:t>
            </a:r>
            <a:r>
              <a:rPr lang="en-US" altLang="en-US" dirty="0" err="1" smtClean="0">
                <a:latin typeface="Arial" panose="020B0604020202020204" pitchFamily="34" charset="0"/>
              </a:rPr>
              <a:t>www.osha.gov</a:t>
            </a:r>
            <a:r>
              <a:rPr lang="en-US" altLang="en-US" dirty="0" smtClean="0">
                <a:latin typeface="Arial" panose="020B0604020202020204" pitchFamily="34" charset="0"/>
              </a:rPr>
              <a:t>/</a:t>
            </a:r>
            <a:r>
              <a:rPr lang="en-US" altLang="en-US" dirty="0" err="1" smtClean="0">
                <a:latin typeface="Arial" panose="020B0604020202020204" pitchFamily="34" charset="0"/>
              </a:rPr>
              <a:t>pls</a:t>
            </a:r>
            <a:r>
              <a:rPr lang="en-US" altLang="en-US" dirty="0" smtClean="0">
                <a:latin typeface="Arial" panose="020B0604020202020204" pitchFamily="34" charset="0"/>
              </a:rPr>
              <a:t>/</a:t>
            </a:r>
            <a:r>
              <a:rPr lang="en-US" altLang="en-US" dirty="0" err="1" smtClean="0">
                <a:latin typeface="Arial" panose="020B0604020202020204" pitchFamily="34" charset="0"/>
              </a:rPr>
              <a:t>oshaweb</a:t>
            </a:r>
            <a:r>
              <a:rPr lang="en-US" altLang="en-US" dirty="0" smtClean="0">
                <a:latin typeface="Arial" panose="020B0604020202020204" pitchFamily="34" charset="0"/>
              </a:rPr>
              <a:t>/</a:t>
            </a:r>
            <a:r>
              <a:rPr lang="en-US" altLang="en-US" dirty="0" err="1" smtClean="0">
                <a:latin typeface="Arial" panose="020B0604020202020204" pitchFamily="34" charset="0"/>
              </a:rPr>
              <a:t>owadisp.show_document?p_table</a:t>
            </a:r>
            <a:r>
              <a:rPr lang="en-US" altLang="en-US" dirty="0" smtClean="0">
                <a:latin typeface="Arial" panose="020B0604020202020204" pitchFamily="34" charset="0"/>
              </a:rPr>
              <a:t>=</a:t>
            </a:r>
            <a:r>
              <a:rPr lang="en-US" altLang="en-US" dirty="0" err="1" smtClean="0">
                <a:latin typeface="Arial" panose="020B0604020202020204" pitchFamily="34" charset="0"/>
              </a:rPr>
              <a:t>standards&amp;p_id</a:t>
            </a:r>
            <a:r>
              <a:rPr lang="en-US" altLang="en-US" dirty="0" smtClean="0">
                <a:latin typeface="Arial" panose="020B0604020202020204" pitchFamily="34" charset="0"/>
              </a:rPr>
              <a:t>=9992</a:t>
            </a:r>
          </a:p>
          <a:p>
            <a:r>
              <a:rPr lang="en-US" altLang="en-US" dirty="0" smtClean="0">
                <a:latin typeface="Arial" panose="020B0604020202020204" pitchFamily="34" charset="0"/>
              </a:rPr>
              <a:t>1910.1000</a:t>
            </a:r>
            <a:r>
              <a:rPr lang="en-US" altLang="en-US" baseline="0" dirty="0" smtClean="0">
                <a:latin typeface="Arial" panose="020B0604020202020204" pitchFamily="34" charset="0"/>
              </a:rPr>
              <a:t> </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TABLE Z-1 Limits for Air Contaminants.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87380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21DA7B-BABE-49F2-A198-F4CF8E20C875}"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xfrm>
            <a:off x="1905000" y="484188"/>
            <a:ext cx="3940175" cy="2954337"/>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Ceiling limits protect workers from acute or immediate health reactions.  </a:t>
            </a:r>
          </a:p>
          <a:p>
            <a:r>
              <a:rPr lang="en-US" altLang="en-US" dirty="0" smtClean="0">
                <a:latin typeface="Arial" panose="020B0604020202020204" pitchFamily="34" charset="0"/>
              </a:rPr>
              <a:t>Ceiling limits protect us from death, losing consciousness, inability to think clearly, and other instant reactions.</a:t>
            </a:r>
          </a:p>
          <a:p>
            <a:r>
              <a:rPr lang="en-US" altLang="en-US" dirty="0" smtClean="0">
                <a:latin typeface="Arial" panose="020B0604020202020204" pitchFamily="34" charset="0"/>
              </a:rPr>
              <a:t>In this example the Ceiling value has been exceeded. </a:t>
            </a:r>
          </a:p>
        </p:txBody>
      </p:sp>
    </p:spTree>
    <p:extLst>
      <p:ext uri="{BB962C8B-B14F-4D97-AF65-F5344CB8AC3E}">
        <p14:creationId xmlns:p14="http://schemas.microsoft.com/office/powerpoint/2010/main" val="1780910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While</a:t>
            </a:r>
            <a:r>
              <a:rPr lang="en-US" altLang="en-US" baseline="0" dirty="0" smtClean="0">
                <a:latin typeface="Arial" panose="020B0604020202020204" pitchFamily="34" charset="0"/>
              </a:rPr>
              <a:t> </a:t>
            </a:r>
            <a:r>
              <a:rPr lang="en-US" altLang="en-US" dirty="0" smtClean="0">
                <a:latin typeface="Arial" panose="020B0604020202020204" pitchFamily="34" charset="0"/>
              </a:rPr>
              <a:t>most of OSHA’s PELs are found on the Z Tables, there are substances that</a:t>
            </a:r>
            <a:r>
              <a:rPr lang="en-US" altLang="en-US" baseline="0" dirty="0" smtClean="0">
                <a:latin typeface="Arial" panose="020B0604020202020204" pitchFamily="34" charset="0"/>
              </a:rPr>
              <a:t> </a:t>
            </a:r>
            <a:r>
              <a:rPr lang="en-US" altLang="en-US" dirty="0" smtClean="0">
                <a:latin typeface="Arial" panose="020B0604020202020204" pitchFamily="34" charset="0"/>
              </a:rPr>
              <a:t>are toxic, prevalent, and concerning enough to have earned their own Substance</a:t>
            </a:r>
            <a:r>
              <a:rPr lang="en-US" altLang="en-US" baseline="0" dirty="0" smtClean="0">
                <a:latin typeface="Arial" panose="020B0604020202020204" pitchFamily="34" charset="0"/>
              </a:rPr>
              <a:t> </a:t>
            </a:r>
            <a:r>
              <a:rPr lang="en-US" altLang="en-US" dirty="0" smtClean="0">
                <a:latin typeface="Arial" panose="020B0604020202020204" pitchFamily="34" charset="0"/>
              </a:rPr>
              <a:t>Specific Standards. </a:t>
            </a:r>
          </a:p>
          <a:p>
            <a:endParaRPr lang="en-US" altLang="en-US" dirty="0" smtClean="0">
              <a:latin typeface="Arial" panose="020B060402020202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has established substance specific standards for substances (mostly carcinogens) that identify specific requirements. Workers potentially exposed to a substance with a specific standard must be monitored and protected in accordance with that specific standard. A substance-specific standard may require integrated air monitoring or various forms of biological monitoring.</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2944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0723F91-4E75-4A7D-A037-A6B7C31FBCBB}"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905000" y="484188"/>
            <a:ext cx="3940175" cy="2954337"/>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lnSpc>
                <a:spcPct val="90000"/>
              </a:lnSpc>
              <a:buFont typeface="+mj-lt"/>
              <a:buAutoNum type="arabicPeriod"/>
            </a:pPr>
            <a:r>
              <a:rPr lang="en-US" altLang="en-US" sz="1200" dirty="0" smtClean="0"/>
              <a:t>Identify</a:t>
            </a:r>
            <a:r>
              <a:rPr lang="en-US" altLang="en-US" sz="1200" baseline="0" dirty="0" smtClean="0"/>
              <a:t> types of </a:t>
            </a:r>
            <a:r>
              <a:rPr lang="en-US" altLang="en-US" sz="1200" dirty="0" smtClean="0"/>
              <a:t>health hazards in the workplace.</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chemical hazards.	</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biological hazards.  </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physical hazards. </a:t>
            </a:r>
          </a:p>
          <a:p>
            <a:pPr marL="514350" indent="-514350">
              <a:lnSpc>
                <a:spcPct val="90000"/>
              </a:lnSpc>
              <a:buFont typeface="+mj-lt"/>
              <a:buAutoNum type="arabicPeriod"/>
            </a:pPr>
            <a:endParaRPr lang="en-US" altLang="en-US" sz="1200" dirty="0" smtClean="0"/>
          </a:p>
          <a:p>
            <a:pPr marL="514350" indent="-514350">
              <a:lnSpc>
                <a:spcPct val="90000"/>
              </a:lnSpc>
              <a:buFont typeface="+mj-lt"/>
              <a:buAutoNum type="arabicPeriod"/>
            </a:pPr>
            <a:r>
              <a:rPr lang="en-US" altLang="en-US" sz="1200" dirty="0" smtClean="0"/>
              <a:t>Describe strategies to control ergonomic hazards. </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03339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47E320-CF60-44F5-91AD-9A2527B1B92C}"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905000" y="484188"/>
            <a:ext cx="3940175" cy="2954337"/>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components of a substance specific standard are similar</a:t>
            </a:r>
            <a:r>
              <a:rPr lang="en-US" altLang="en-US" baseline="0" dirty="0" smtClean="0">
                <a:latin typeface="Arial" panose="020B0604020202020204" pitchFamily="34" charset="0"/>
              </a:rPr>
              <a:t> </a:t>
            </a:r>
            <a:r>
              <a:rPr lang="en-US" altLang="en-US" dirty="0" smtClean="0">
                <a:latin typeface="Arial" panose="020B0604020202020204" pitchFamily="34" charset="0"/>
              </a:rPr>
              <a:t>for most of the substances. The first component is air monitoring, which</a:t>
            </a:r>
            <a:r>
              <a:rPr lang="en-US" altLang="en-US" baseline="0" dirty="0" smtClean="0">
                <a:latin typeface="Arial" panose="020B0604020202020204" pitchFamily="34" charset="0"/>
              </a:rPr>
              <a:t> </a:t>
            </a:r>
            <a:r>
              <a:rPr lang="en-US" altLang="en-US" dirty="0" smtClean="0">
                <a:latin typeface="Arial" panose="020B0604020202020204" pitchFamily="34" charset="0"/>
              </a:rPr>
              <a:t>quantifies the amount of the contaminant that an employee is exposed to. Then</a:t>
            </a:r>
            <a:r>
              <a:rPr lang="en-US" altLang="en-US" baseline="0" dirty="0" smtClean="0">
                <a:latin typeface="Arial" panose="020B0604020202020204" pitchFamily="34" charset="0"/>
              </a:rPr>
              <a:t> </a:t>
            </a:r>
            <a:r>
              <a:rPr lang="en-US" altLang="en-US" dirty="0" smtClean="0">
                <a:latin typeface="Arial" panose="020B0604020202020204" pitchFamily="34" charset="0"/>
              </a:rPr>
              <a:t>there is controlling that exposure, through engineering controls, work practices,</a:t>
            </a:r>
            <a:r>
              <a:rPr lang="en-US" altLang="en-US" baseline="0" dirty="0" smtClean="0">
                <a:latin typeface="Arial" panose="020B0604020202020204" pitchFamily="34" charset="0"/>
              </a:rPr>
              <a:t> </a:t>
            </a:r>
            <a:r>
              <a:rPr lang="en-US" altLang="en-US" dirty="0" smtClean="0">
                <a:latin typeface="Arial" panose="020B0604020202020204" pitchFamily="34" charset="0"/>
              </a:rPr>
              <a:t>and respiratory protection. Some substances require medical surveillance to track</a:t>
            </a:r>
            <a:r>
              <a:rPr lang="en-US" altLang="en-US" baseline="0" dirty="0" smtClean="0">
                <a:latin typeface="Arial" panose="020B0604020202020204" pitchFamily="34" charset="0"/>
              </a:rPr>
              <a:t> </a:t>
            </a:r>
            <a:r>
              <a:rPr lang="en-US" altLang="en-US" dirty="0" smtClean="0">
                <a:latin typeface="Arial" panose="020B0604020202020204" pitchFamily="34" charset="0"/>
              </a:rPr>
              <a:t>employee health to ensure that they are not being negatively affected by</a:t>
            </a:r>
            <a:r>
              <a:rPr lang="en-US" altLang="en-US" baseline="0" dirty="0" smtClean="0">
                <a:latin typeface="Arial" panose="020B0604020202020204" pitchFamily="34" charset="0"/>
              </a:rPr>
              <a:t> </a:t>
            </a:r>
            <a:r>
              <a:rPr lang="en-US" altLang="en-US" dirty="0" smtClean="0">
                <a:latin typeface="Arial" panose="020B0604020202020204" pitchFamily="34" charset="0"/>
              </a:rPr>
              <a:t>exposure to the substance. The standards also cover the requirements for</a:t>
            </a:r>
            <a:r>
              <a:rPr lang="en-US" altLang="en-US" baseline="0" dirty="0" smtClean="0">
                <a:latin typeface="Arial" panose="020B0604020202020204" pitchFamily="34" charset="0"/>
              </a:rPr>
              <a:t> </a:t>
            </a:r>
            <a:r>
              <a:rPr lang="en-US" altLang="en-US" dirty="0" smtClean="0">
                <a:latin typeface="Arial" panose="020B0604020202020204" pitchFamily="34" charset="0"/>
              </a:rPr>
              <a:t>recordkeeping, and training employees.</a:t>
            </a:r>
          </a:p>
        </p:txBody>
      </p:sp>
    </p:spTree>
    <p:extLst>
      <p:ext uri="{BB962C8B-B14F-4D97-AF65-F5344CB8AC3E}">
        <p14:creationId xmlns:p14="http://schemas.microsoft.com/office/powerpoint/2010/main" val="2771708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a:t>
            </a:r>
            <a:r>
              <a:rPr lang="en-US" dirty="0" err="1" smtClean="0"/>
              <a:t>www.osha.gov</a:t>
            </a:r>
            <a:r>
              <a:rPr lang="en-US" dirty="0" smtClean="0"/>
              <a:t>/SLTC/</a:t>
            </a:r>
            <a:r>
              <a:rPr lang="en-US" dirty="0" err="1" smtClean="0"/>
              <a:t>hexavalentchromium</a:t>
            </a:r>
            <a:r>
              <a:rPr lang="en-US" dirty="0" smtClean="0"/>
              <a:t>/</a:t>
            </a:r>
          </a:p>
          <a:p>
            <a:endParaRPr lang="en-US" dirty="0" smtClean="0"/>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Hexavalent chromium [Cr(VI)] is one of the valence states (+6) of the element chromium. It is usually produced by an industrial process. Cr(VI) is known to cause cancer. In addition, it targets the respiratory system, kidneys, liver, skin and eyes. Chromium metal is added to alloy steel to increase hardenability and corrosion resistance. A major source of worker exposure to Cr(VI) occurs during "hot work" such as welding on stainless steel and other alloy steels containing chromium metal. Cr(VI) compounds may be used as pigments in dyes, paints, inks, and plastics. It also may be used as an anticorrosive agent added to paints, primers, and other surface coatings. The Cr(VI) compound chromic acid is used to electroplate chromium onto metal parts to provide a decorative or protective coating.</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Requirements to protect workers from Cr(VI) exposure are addressed in specific OSHA hexavalent chromium standards covering general industry (</a:t>
            </a:r>
            <a:r>
              <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rPr>
              <a:t>1910.1026), shipyards (</a:t>
            </a:r>
            <a:r>
              <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4"/>
              </a:rPr>
              <a:t>1915.1026), and construction (</a:t>
            </a:r>
            <a:r>
              <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5"/>
              </a:rPr>
              <a:t>1926.1126).</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75516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/SLTC/asbestos/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asbestos?</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Asbestos is the name given to a group of naturally occurring minerals that are resistant to heat and corrosion. Asbestos has been used in products, such as insulation for pipes (steam lines for example), floor tiles, building materials, and in vehicle brakes and clutches. Asbestos includes the mineral fibers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chrysotile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amosite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crocidolite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tremolite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anthophyllite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actinolite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any of these materials that have been chemically treated or altered. Heavy exposures tend to occur in the construction industry and in ship repair, particularly during the removal of asbestos materials due to renovation, repairs, or demolition. Workers are also likely to be exposed during the manufacture of asbestos products (such as textiles, friction products, insulation, and other building materials) and during automotive brake and clutch repair work.</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the hazards of asbestos?</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Asbestos is well recognized as a health hazard and its use is now highly regulated by both OSHA and EPA. Asbestos fibers associated with these health risks are too small to be seen with the naked eye. Breathing asbestos fibers can cause a buildup of scar-like tissue in the lungs called asbestosis and result in loss of lung function that often progresses to disability and death. Asbestos also causes cancer of the lung and other diseases such as mesothelioma of the pleura which is a fatal malignant tumor of the membrane lining the cavity of the lung or stomach. Epidemiologic evidence has increasingly shown that all asbestos fiber types, including the most commonly used form of asbestos, chrysotile, causes mesothelioma in humans.</a:t>
            </a:r>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u="none"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can be done to reduce the hazards of asbestos?</a:t>
            </a:r>
          </a:p>
          <a:p>
            <a:r>
              <a:rPr lang="en-US" sz="1200" u="none"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Worker exposure to asbestos hazards are addressed in specific OSHA standards for the construction industry, general industry and shipyard employment sectors. These standards reduce the risk to workers by requiring that employers provide personal exposure monitoring to assess the risk and hazard awareness training for operations where there is any potential exposure to asbestos. Airborne levels of asbestos are never to exceed legal worker exposure limits. There is no "safe" level of asbestos exposure for any type of asbestos fiber. Asbestos exposures as short in duration as a few days have caused mesothelioma in humans. Every occupational exposure to asbestos can cause injury of disease; every occupational exposure to asbestos contributes to the risk of getting an asbestos related disease.8 Where there is exposure, employers are required to further protect workers by establishing regulated areas, controlling certain work practices and instituting engineering controls to reduce the airborne levels. The employer is required to ensure exposure is reduced by using administrative controls and provide for the wearing of personal protective equipment. Medical monitoring of workers is also required when legal limits and exposure times are exceeded.”</a:t>
            </a:r>
          </a:p>
          <a:p>
            <a:endParaRPr lang="en-US" u="none"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755162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dsg</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/topics/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silicacrystalline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Crystalline silica is an important industrial material found abundantly in the earth’s crust. Quartz, the most common form of silica, is a component of sand, stone, rock, concrete, brick, block, and mortar. Materials containing quartz are found in a wide variety of workplaces.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Silica dust is hazardous when very small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respirable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particles are inhaled. These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respirable</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dust particles can penetrate deep into the lungs and cause disabling and sometimes fatal lung diseases, including silicosis and lung cancer, as well as kidney disease.</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Occupational exposure to respirable crystalline silica occurs when cutting, sawing, drilling, and crushing of concrete, brick, ceramic tiles, rock, and stone products. Occupational exposure also occurs in operations that process or use large quantities of sand, such as foundries and the glass, pottery and concrete products industries. </a:t>
            </a: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OSHA estimates that more than 2.3 million workers in the United States are potentially exposed to dust containing crystalline silica with nearly 90% of those workers employed in the construction industry. Other</a:t>
            </a:r>
            <a:r>
              <a:rPr lang="en-US" sz="120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industries and operations that may be exposed to crystalline silica include, but are not limited to: glass products, pottery products, concrete products, foundries, dental laboratories, jewelry production, refractory installation and repair, railroad track maintenance, hydraulic fracturing for gas and oil, and abrasive blasting operations.</a:t>
            </a:r>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1755162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/SLTC/lead/</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Lead enters the body primarily through inhalation and ingestion. Today, adults are mainly exposed to lead by breathing in lead-containing dust and fumes at work, or from hobbies that involve lead. </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Lead passes through the lungs into the blood where it can harm many of the body's organ systems. While inorganic lead does not readily enter the body through the skin, it can enter the body through accidental ingestion (eating, drinking, and smoking) via contaminated hands, clothing, and surfaces. Workers may develop a variety of ailments, such as neurological effects, gastrointestinal effects, anemia, and kidney disease. </a:t>
            </a:r>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a:p>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a:p>
            <a:r>
              <a:rPr lang="en-US" dirty="0" smtClean="0">
                <a:effectLst/>
              </a:rPr>
              <a:t>OSHA estimates that approximately 804,000 workers in general industry and an additional 838,000 workers in construction are potentially exposed to lead. Workers are exposed to lead as a result of the production, use, maintenance, recycling, and disposal of lead material and products. Lead exposure occurs in most industry sectors including construction, manufacturing, wholesale trade, transportation, remediation and even recreation.</a:t>
            </a:r>
          </a:p>
          <a:p>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endParaRPr>
          </a:p>
          <a:p>
            <a:r>
              <a:rPr lang="en-US" dirty="0" smtClean="0">
                <a:effectLst/>
              </a:rPr>
              <a:t>In general industry, workers come in contact with lead in solder, plumbing fixtures, rechargeable batteries, lead bullets, leaded glass, brass, or bronze objects, and radiators. Lead exposure can occur not only in the production of these kinds of objects but also in their use (e.g., firing ranges), repair (e.g., radiator repair), and recycling (e.g., lead-acid battery recycling). Construction workers are exposed to lead during the removal, renovation, or demolition of structures painted with lead pigments. Workers may also be exposed during installation, maintenance, or demolition of lead pipes and fittings, lead linings in tanks and radiation protection, leaded glass, work involving soldering, and other work involving lead metal or lead alloys.</a:t>
            </a:r>
          </a:p>
          <a:p>
            <a:endParaRPr lang="en-US" dirty="0" smtClean="0">
              <a:effectLst/>
            </a:endParaRPr>
          </a:p>
          <a:p>
            <a:r>
              <a:rPr lang="en-US" dirty="0" smtClean="0">
                <a:effectLst/>
              </a:rPr>
              <a:t>In the general population, lead may be present in small but hazardous concentrations in food, water, and air. Lead poisoning from </a:t>
            </a:r>
            <a:r>
              <a:rPr lang="en-US" dirty="0" smtClean="0">
                <a:effectLst/>
                <a:hlinkClick r:id="rId4" tooltip="deteriorating old paint"/>
              </a:rPr>
              <a:t>deteriorating old paint</a:t>
            </a:r>
            <a:r>
              <a:rPr lang="en-US" dirty="0" smtClean="0">
                <a:effectLst/>
              </a:rPr>
              <a:t> is the primary source of elevated blood lead levels in children. Children under the age of six are at risk of developing cognitive health effects even at very low blood lead levels. Pregnant women or those who might become pregnant must avoid lead exposure because it is toxic to the fetus. Another source of environmental exposure to lead is from workers who take home lead dust on their clothing and shoes.</a:t>
            </a:r>
          </a:p>
          <a:p>
            <a:endParaRPr lang="en-US" sz="120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2087328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https://www.osha.gov/Publications/OSHA_FS-3647_Welding.pdf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Welding joins materials together by melting a metal work piece along with a filler metal to form a strong joint. The welding process produces visible smoke that contains harmful metal fume and gas by-products.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in welding fume?</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11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Metals</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Aluminum, Antimony, Arsenic, Beryllium, Cadmium, Chromium, Cobalt, Copper, Iron, Lead, Manganese, Molybdenum, Nickel, Silver, Tin, Titanium, Vanadium, Zinc.</a:t>
            </a:r>
          </a:p>
          <a:p>
            <a:pPr lvl="1"/>
            <a:r>
              <a:rPr lang="en-US" sz="11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Gases</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Shielding</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—Argon, Helium, Nitrogen, Carbon Dioxide. </a:t>
            </a:r>
          </a:p>
          <a:p>
            <a:pPr lvl="1"/>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Process</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—Nitric Oxide, Nitrogen Dioxide, Carbon Monoxide, Ozone, Phosgene, Hydrogen Fluoride, Carbon Dioxide.</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effects of breathing welding fume</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Acute exposure to welding fume and gases can result in eye, nose and throat irritation, dizziness and nausea. Workers in the area who experience these symptoms should leave the area immediately, seek fresh air and obtain medical attention.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Prolonged exposure to welding fume may cause lung damage and various types of cancer, including lung, larynx and urinary tract.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Health effects from certain fumes may include metal fume fever, stomach ulcers, kidney damage and nervous system damage. Prolonged exposure to manganese fume can cause Parkinson’s–like symptoms.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Gases such as helium, argon, and carbon dioxide displace oxygen in the air and can lead to suffocation, particularly when welding in confined or enclosed spaces. Carbon monoxide gas can form, posing a serious asphyxiation hazard.</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838104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https://www.osha.gov/Publications/OSHA_FS-3647_Welding.pdf</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Factors that affect worker exposure to welding fume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Type of welding process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Base metal and filler metals used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Welding rod composition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Location (outside, enclosed space)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Welder work practices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Air movement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Use of ventilation controls</a:t>
            </a:r>
            <a:endParaRPr lang="en-US" sz="1200" b="0" u="sng" kern="12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3616684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https://www.osha.gov/SLTC/confinedspaces/hazards_solutions.html</a:t>
            </a:r>
          </a:p>
          <a:p>
            <a:endParaRPr lang="en-US" dirty="0" smtClean="0">
              <a:effectLst/>
            </a:endParaRPr>
          </a:p>
          <a:p>
            <a:r>
              <a:rPr lang="en-US" b="1" dirty="0" smtClean="0">
                <a:effectLst/>
              </a:rPr>
              <a:t>Confined spaces </a:t>
            </a:r>
            <a:r>
              <a:rPr lang="en-US" dirty="0" smtClean="0">
                <a:effectLst/>
              </a:rPr>
              <a:t>may be encountered in virtually any occupation; therefore, their recognition is the first step in preventing fatalities. Deaths in confined spaces often occur because the atmosphere is oxygen-deficient, toxic or combustible. </a:t>
            </a:r>
          </a:p>
          <a:p>
            <a:endParaRPr lang="en-US" dirty="0" smtClean="0">
              <a:effectLst/>
            </a:endParaRPr>
          </a:p>
          <a:p>
            <a:endParaRPr lang="en-US" dirty="0" smtClean="0">
              <a:effectLst/>
            </a:endParaRPr>
          </a:p>
          <a:p>
            <a:r>
              <a:rPr lang="en-US" dirty="0" smtClean="0">
                <a:effectLst/>
              </a:rPr>
              <a:t>https://www.osha.gov/SLTC/hydrogensulfide/index.html</a:t>
            </a:r>
          </a:p>
          <a:p>
            <a:endParaRPr lang="en-US" dirty="0" smtClean="0">
              <a:effectLst/>
            </a:endParaRPr>
          </a:p>
          <a:p>
            <a:r>
              <a:rPr lang="en-US" b="1" dirty="0" smtClean="0">
                <a:effectLst/>
              </a:rPr>
              <a:t>Hydrogen sulfide </a:t>
            </a:r>
            <a:r>
              <a:rPr lang="en-US" dirty="0" smtClean="0">
                <a:effectLst/>
              </a:rPr>
              <a:t>(also known as H</a:t>
            </a:r>
            <a:r>
              <a:rPr lang="en-US" baseline="-25000" dirty="0" smtClean="0">
                <a:effectLst/>
              </a:rPr>
              <a:t>2</a:t>
            </a:r>
            <a:r>
              <a:rPr lang="en-US" dirty="0" smtClean="0">
                <a:effectLst/>
              </a:rPr>
              <a:t>S, sewer gas, swamp gas, stink damp, and sour damp) is a colorless gas known for its pungent "rotten egg" odor at low concentrations. It is extremely flammable and highly toxic.</a:t>
            </a:r>
          </a:p>
          <a:p>
            <a:r>
              <a:rPr lang="en-US" dirty="0" smtClean="0">
                <a:effectLst/>
              </a:rPr>
              <a:t>Hydrogen sulfide is used or produced in a number of industries, such as </a:t>
            </a:r>
          </a:p>
          <a:p>
            <a:pPr marL="171450" indent="-171450">
              <a:buFont typeface="Arial" panose="020B0604020202020204" pitchFamily="34" charset="0"/>
              <a:buChar char="•"/>
            </a:pPr>
            <a:r>
              <a:rPr lang="en-US" dirty="0" smtClean="0">
                <a:effectLst/>
              </a:rPr>
              <a:t>Oil and gas refining</a:t>
            </a:r>
          </a:p>
          <a:p>
            <a:pPr marL="171450" indent="-171450">
              <a:buFont typeface="Arial" panose="020B0604020202020204" pitchFamily="34" charset="0"/>
              <a:buChar char="•"/>
            </a:pPr>
            <a:r>
              <a:rPr lang="en-US" dirty="0" smtClean="0">
                <a:effectLst/>
              </a:rPr>
              <a:t>Mining</a:t>
            </a:r>
          </a:p>
          <a:p>
            <a:pPr marL="171450" indent="-171450">
              <a:buFont typeface="Arial" panose="020B0604020202020204" pitchFamily="34" charset="0"/>
              <a:buChar char="•"/>
            </a:pPr>
            <a:r>
              <a:rPr lang="en-US" dirty="0" smtClean="0">
                <a:effectLst/>
              </a:rPr>
              <a:t>Tanning</a:t>
            </a:r>
          </a:p>
          <a:p>
            <a:pPr marL="171450" indent="-171450">
              <a:buFont typeface="Arial" panose="020B0604020202020204" pitchFamily="34" charset="0"/>
              <a:buChar char="•"/>
            </a:pPr>
            <a:r>
              <a:rPr lang="en-US" dirty="0" smtClean="0">
                <a:effectLst/>
              </a:rPr>
              <a:t>Pulp and paper processing</a:t>
            </a:r>
          </a:p>
          <a:p>
            <a:pPr marL="171450" indent="-171450">
              <a:buFont typeface="Arial" panose="020B0604020202020204" pitchFamily="34" charset="0"/>
              <a:buChar char="•"/>
            </a:pPr>
            <a:r>
              <a:rPr lang="en-US" dirty="0" smtClean="0">
                <a:effectLst/>
              </a:rPr>
              <a:t>Rayon manufacturing</a:t>
            </a:r>
          </a:p>
          <a:p>
            <a:r>
              <a:rPr lang="en-US" dirty="0" smtClean="0">
                <a:effectLst/>
              </a:rPr>
              <a:t>Hydrogen sulfide also occurs naturally in sewers, manure pits, well water, oil and gas wells, and volcanoes. Because it is heavier than air, hydrogen sulfide can collect in low-lying and enclosed spaces, such as manholes, sewers, and underground telephone vaults. Its presence makes work in confined spaces potentially very dangerous.</a:t>
            </a:r>
          </a:p>
          <a:p>
            <a:endParaRPr lang="en-US" dirty="0" smtClean="0">
              <a:effectLst/>
            </a:endParaRPr>
          </a:p>
          <a:p>
            <a:r>
              <a:rPr lang="en-US" dirty="0" smtClean="0">
                <a:effectLst/>
              </a:rPr>
              <a:t>The health effects of hydrogen sulfide depend on how much H</a:t>
            </a:r>
            <a:r>
              <a:rPr lang="en-US" baseline="-25000" dirty="0" smtClean="0">
                <a:effectLst/>
              </a:rPr>
              <a:t>2</a:t>
            </a:r>
            <a:r>
              <a:rPr lang="en-US" dirty="0" smtClean="0">
                <a:effectLst/>
              </a:rPr>
              <a:t>S a worker breathes and for how long. However, many effects are seen even at low concentrations. Effects range from mild, headaches or eye irritation, to very serious, unconsciousness and death.</a:t>
            </a:r>
          </a:p>
          <a:p>
            <a:endParaRPr lang="en-US" dirty="0" smtClean="0">
              <a:effectLst/>
            </a:endParaRPr>
          </a:p>
          <a:p>
            <a:r>
              <a:rPr lang="en-US" dirty="0" smtClean="0">
                <a:effectLst/>
              </a:rPr>
              <a:t>https://www.osha.gov/OshDoc/data_General_Facts/carbonmonoxide-factsheet.pdf</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Carbon monoxide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 is a poisonous, colorless, odorless, and tasteless gas. Although it has no detectable odor, CO is often mixed with other gases that do have an odor. So, you can inhale carbon monoxide right along with gases that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you can smell and not even know that CO is present. CO is a common industrial hazard resulting from the incomplete burning of natural gas and any other material containing carbon such as gasoline, kerosene, oil, propane, coal, or wood.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Forges, blast furnaces and coke ovens produce CO, but one of the most common sources of exposure in the workplace is the internal combustion engine.</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Carbon monoxide is harmful when breathed because it displaces oxygen in the blood and deprives the heart, brain, and other vital organs of oxygen. Large amounts of CO can overcome you in minutes without warning—causing you to lose consciousness and suffocate.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1867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Biological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Types of biological</a:t>
            </a:r>
            <a:r>
              <a:rPr lang="en-US" sz="12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hazards include:</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contaminated or disease-carrying soil, water, feces, animals (insects, rodents, etc.), or plants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human blood or bodily fluids, which may contain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such as HIV, Hepatitis B, Hepatitis C</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with biting or puncturing organisms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Pathogens (bacteria,</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viruses, protozoa, parasitic worms, mold and other fungi)</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other infectious microorganisms  can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cause diseases and illnesses, including, but not limited to:</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Tetanus</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H1N1 or Swine flu</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Avian flu</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West Nile virus</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Lime disease</a:t>
            </a:r>
          </a:p>
          <a:p>
            <a:pPr marL="628650" lvl="1" indent="-171450">
              <a:buFont typeface="Courier New" panose="02070309020205020404" pitchFamily="49" charset="0"/>
              <a:buChar char="o"/>
            </a:pP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 pathogens – HIV, Hepatitis B, Hepatitis C</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poisonous or harmful plants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Poison ivy, poison oak, poison sumac</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Thorn-bearing plants</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animals and insects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Mosquitoes and other biting insects, ticks, spiders, scorpions</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Snakes</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628650" lvl="1" indent="-171450">
              <a:buFont typeface="Courier New" panose="02070309020205020404" pitchFamily="49" charset="0"/>
              <a:buChar char="o"/>
            </a:pP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Stray or wild animals</a:t>
            </a:r>
            <a:b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880087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Effects of exposure to biological hazards may range from mild to deadly:</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Relatively mild, allergic reactions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Serious medical conditions, even death</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Most virulent and prevalent biological agents – anthrax, avian flu,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botulism, foodborne disease, hantavirus, Legionnaires disease, mold, plague, ricin, SARS, smallpox, tularemia, viral hemorrhagic fevers</a:t>
            </a:r>
            <a:endParaRPr lang="en-US" sz="1200"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371094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is Industrial Hygiene?</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Industrial hygiene is the science of anticipating, recognizing, evaluating, and controlling workplace conditions that may cause workers' injury or illness. Industrial hygienists use environmental monitoring and analytical methods to detect the extent of worker exposure and employ engineering, work practice controls, and other methods to control potential health hazards.</a:t>
            </a:r>
          </a:p>
          <a:p>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Are OSHA and Industrial Hygiene Related?</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Under the Act, OSHA develops and sets mandatory occupational safety and health requirements applicable to the more than 6 million workplaces in the U.S. OSHA relies on, among many others, industrial hygienists to evaluate jobs for potential health hazards.. Industrial hygienists also play a major role in developing and issuing OSHA standards to protect workers from health hazards associated with toxic chemicals, biological hazards, and harmful physical agents.. Industrial hygienists analyze, identify, and measure workplace hazards or stressors that can cause sickness, impaired health, or significant discomfort in workers through chemical, physical, ergonomic, or biological exposures. </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7175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protecting workers against exposure to biological hazards</a:t>
            </a: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Practice universal precaution with blood and other bodily fluids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Personal hygiene</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Proper first aid attention to cuts/scratches, especially on hands and forearms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Keep current on vaccinations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508362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protecting workers against exposure to biological hazards</a:t>
            </a: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Proper ventilation or other appropriate environmental controls </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Proper PPE</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insect repellent and wear clothing to ward off pathogen-carrying insects</a:t>
            </a:r>
          </a:p>
          <a:p>
            <a:pPr marL="171450" lvl="0" indent="-1714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 alert for animals in hiding under materials or debris piles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2106932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pPr lvl="1"/>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1"/>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Types of physical hazards</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 exposure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Short-term exposure to loud noises; long-term exposure to noise</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noise sources  – tools, equipment, and heavy machinery</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Permissible Exposure Limit (PEL) is 90 </a:t>
            </a:r>
            <a:r>
              <a:rPr lang="en-US" sz="9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dBA</a:t>
            </a:r>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for 8-hour Time Weighted Average (TWA); this is the legal limit set by OSHA</a:t>
            </a:r>
          </a:p>
          <a:p>
            <a:pPr lvl="3"/>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and NIOSH recommend that worker exposure to noise be controlled below a level of 85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dBA</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for 8-hour TWA</a:t>
            </a:r>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Extreme temperatures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occurs in both indoor and outdoor environments due to climate or working conditions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Temperatures affected by humidity level, wind speed, radiant heat, physical contact with hot or cold objects, and strenuous physical activity</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Impact or vibrating tools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Hand-held and stationary tools that transmit vibration through a workpiece</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 chainsaws, mowers, drillers, air hammers, tractors, excavators, earth-moving equipment, and other large machinery</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Radiation exposure – invisible, undetectable energy that travels through space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Extremely Low Frequency Radiation (ELF) – produced by power lines, electrical wiring, and electrical equipment; sources of intense exposure include ELF induction furnaces and high-voltage power lines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Radiofrequency (RF) and Microwave Radiation (MW) – sources include radio emitters and cell phones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Infrared Radiation (IR) – sources include furnaces, heat lamps, and IR lasers</a:t>
            </a: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Visible Light Radiation – different visible frequencies of the electromagnetic spectrum; lighting </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Ultraviolet Radiation (UV) – sources include the sun, black lights, welding arcs, and UV lasers; </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Lasers – emit optical radiations (UV, visible light, IR)</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1833972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smtClean="0"/>
              <a:t>1.) Temperature extremes: Exposure</a:t>
            </a:r>
            <a:r>
              <a:rPr lang="en-US" baseline="0" dirty="0" smtClean="0"/>
              <a:t> occurs both indoor and outdoor. Temperatures affected by humidity, wind speed, radiant heat, physical contact with hot or cold surfaces, and strenuous physical activities. Hypothermia = when b</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ody temperature drops to or below 95</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Frostbite = when air temperature is below 0</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or when cold temperatures are combined with high winds. Trench Foot = Result of prolonged exposure of lower extremities to cold (32</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to 50</a:t>
            </a:r>
            <a:r>
              <a:rPr lang="en-US" sz="8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and moisture</a:t>
            </a:r>
          </a:p>
          <a:p>
            <a:endParaRPr lang="en-US" baseline="0" dirty="0" smtClean="0"/>
          </a:p>
          <a:p>
            <a:r>
              <a:rPr lang="en-US" baseline="0" dirty="0" smtClean="0"/>
              <a:t>2.) Radiation: ELF produced by power lines and electrical wiring/equipment, RF and microwave radiation (cell phones and radio emitters), IR (IR lasers, furnaces, and heat lamps), UV (welding arcs, UV lasers, and sun) --- UV is the most common in construction!</a:t>
            </a:r>
          </a:p>
          <a:p>
            <a:endParaRPr lang="en-US" baseline="0" dirty="0" smtClean="0"/>
          </a:p>
          <a:p>
            <a:r>
              <a:rPr lang="en-US" baseline="0" dirty="0" smtClean="0"/>
              <a:t>3.) Vibrating/Impact: Hand-held and stationary tools that transmit vibration through work piece (i.e. chainsaws, mowers, drillers, air hammers, pile drivers, tractors, graders, excavators, earth-moving equipment, and other large machinery)</a:t>
            </a:r>
          </a:p>
          <a:p>
            <a:endParaRPr lang="en-US" dirty="0" smtClean="0"/>
          </a:p>
          <a:p>
            <a:r>
              <a:rPr lang="en-US" dirty="0" smtClean="0"/>
              <a:t>4.) Noise:</a:t>
            </a:r>
            <a:r>
              <a:rPr lang="en-US" baseline="0" dirty="0" smtClean="0"/>
              <a:t> Short and long-term exposure to loud noises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1851280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https://www.osha.gov/SLTC/heatstress/heat_illnesses.html </a:t>
            </a:r>
          </a:p>
          <a:p>
            <a:pPr lvl="0"/>
            <a:endPar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hot temperatures</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rash</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most common problem</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Caused by sweating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Looks like red cluster of pimples or small blisters; usually appears on neck, upper chest, in the groin, under the breasts, and in elbow creases</a:t>
            </a: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cramps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Usually occurs after prolonged exposure to heat; heavy sweating depletes body of salt and moisture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Painful cramps in abdomen and other muscles as result of decreased salt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Signs/symptoms – muscle pains or spasms in abdomen, arms, or legs; sick feeling in the stomach</a:t>
            </a: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exhaustion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serious condition</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Caused by loss of large amounts of fluids and sometimes excessive loss of salts due to sweating during work/exercise in hot environment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Signs/symptoms – dizziness/light-headedness; weakness; heavy sweating; pale skin color; feeling sick to stomach; vomiting; irritability; fainting; moist, clammy skin</a:t>
            </a:r>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Heat stroke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most serious condition</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Serious medical condition that requires immediate attention; occurs when body is unable to control its temperature</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Body’s temperature rises rapidly, sweating is diminished or absent, and body is unable to cool down; body temperature could rise to 104</a:t>
            </a:r>
            <a:r>
              <a:rPr lang="en-US" sz="12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О</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or higher within 10-15 minutes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Warning signs – red, hot, dry skin; rapid, strong pulse; body temperature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104</a:t>
            </a:r>
            <a:r>
              <a:rPr lang="en-US" sz="12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О</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confusion; throbbing headache; dizziness; feeling sick to stomach; unconscious</a:t>
            </a:r>
            <a:endParaRPr lang="en-US" sz="1200" dirty="0" smtClean="0"/>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2150536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https://www.osha.gov/SLTC/heatillness/heat_index/heat_app.html</a:t>
            </a:r>
          </a:p>
          <a:p>
            <a:endParaRPr lang="en-US" dirty="0" smtClean="0"/>
          </a:p>
          <a:p>
            <a:r>
              <a:rPr lang="en-US" dirty="0" smtClean="0"/>
              <a:t>“</a:t>
            </a:r>
            <a:r>
              <a:rPr lang="en-US" dirty="0" smtClean="0">
                <a:effectLst/>
              </a:rPr>
              <a:t>The App allows workers and supervisors to calculate the </a:t>
            </a:r>
            <a:r>
              <a:rPr lang="en-US" b="1" dirty="0" smtClean="0">
                <a:effectLst/>
              </a:rPr>
              <a:t>heat index</a:t>
            </a:r>
            <a:r>
              <a:rPr lang="en-US" dirty="0" smtClean="0">
                <a:effectLst/>
              </a:rPr>
              <a:t> for their worksite, and, based on the heat index, displays a </a:t>
            </a:r>
            <a:r>
              <a:rPr lang="en-US" b="1" dirty="0" smtClean="0">
                <a:effectLst/>
              </a:rPr>
              <a:t>risk level</a:t>
            </a:r>
            <a:r>
              <a:rPr lang="en-US" dirty="0" smtClean="0">
                <a:effectLst/>
              </a:rPr>
              <a:t> to outdoor workers. Then, with a simple "click," you can get reminders about the </a:t>
            </a:r>
            <a:r>
              <a:rPr lang="en-US" b="1" dirty="0" smtClean="0">
                <a:effectLst/>
              </a:rPr>
              <a:t>protective measures</a:t>
            </a:r>
            <a:r>
              <a:rPr lang="en-US" dirty="0" smtClean="0">
                <a:effectLst/>
              </a:rPr>
              <a:t> that should be taken at that risk level to protect workers from heat-related illness-reminders about drinking enough fluids, scheduling rest breaks, planning for and knowing what to do in an emergency, adjusting work operations, gradually building up the workload for new workers, training on heat illness signs and symptoms, and monitoring each other for signs and symptoms of heat-related illness.”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3199867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https://www.osha.gov/SLTC/heatstress/prevention.html</a:t>
            </a:r>
          </a:p>
          <a:p>
            <a:endParaRPr lang="en-US" dirty="0" smtClean="0">
              <a:effectLst/>
            </a:endParaRPr>
          </a:p>
          <a:p>
            <a:r>
              <a:rPr lang="en-US" dirty="0" smtClean="0">
                <a:effectLst/>
              </a:rPr>
              <a:t>Most heat-related health problems can be prevented, or the risk of developing them can be reduced. </a:t>
            </a:r>
          </a:p>
          <a:p>
            <a:endParaRPr lang="en-US" dirty="0" smtClean="0">
              <a:effectLst/>
            </a:endParaRPr>
          </a:p>
          <a:p>
            <a:r>
              <a:rPr lang="en-US" b="1" dirty="0" smtClean="0">
                <a:effectLst/>
              </a:rPr>
              <a:t>Engineering Controls</a:t>
            </a:r>
          </a:p>
          <a:p>
            <a:r>
              <a:rPr lang="en-US" dirty="0" smtClean="0">
                <a:effectLst/>
              </a:rPr>
              <a:t>The best way to prevent heat-related illness is to make the work environment cooler. A variety of engineering controls can reduce workers' exposure to heat:</a:t>
            </a:r>
          </a:p>
          <a:p>
            <a:pPr marL="171450" indent="-171450">
              <a:buFont typeface="Arial" panose="020B0604020202020204" pitchFamily="34" charset="0"/>
              <a:buChar char="•"/>
            </a:pPr>
            <a:r>
              <a:rPr lang="en-US" dirty="0" smtClean="0">
                <a:effectLst/>
              </a:rPr>
              <a:t>Air conditioning (such as air-conditioned crane or construction equipment cabs, air conditioning in break rooms).</a:t>
            </a:r>
          </a:p>
          <a:p>
            <a:pPr marL="171450" indent="-171450">
              <a:buFont typeface="Arial" panose="020B0604020202020204" pitchFamily="34" charset="0"/>
              <a:buChar char="•"/>
            </a:pPr>
            <a:r>
              <a:rPr lang="en-US" dirty="0" smtClean="0">
                <a:effectLst/>
              </a:rPr>
              <a:t>Increased general ventilation.</a:t>
            </a:r>
          </a:p>
          <a:p>
            <a:pPr marL="171450" indent="-171450">
              <a:buFont typeface="Arial" panose="020B0604020202020204" pitchFamily="34" charset="0"/>
              <a:buChar char="•"/>
            </a:pPr>
            <a:r>
              <a:rPr lang="en-US" dirty="0" smtClean="0">
                <a:effectLst/>
              </a:rPr>
              <a:t>Cooling fans.</a:t>
            </a:r>
          </a:p>
          <a:p>
            <a:pPr marL="171450" indent="-171450">
              <a:buFont typeface="Arial" panose="020B0604020202020204" pitchFamily="34" charset="0"/>
              <a:buChar char="•"/>
            </a:pPr>
            <a:r>
              <a:rPr lang="en-US" dirty="0" smtClean="0">
                <a:effectLst/>
              </a:rPr>
              <a:t>Local exhaust ventilation at points of high heat production or moisture (such as exhaust hoods in laundry rooms).</a:t>
            </a:r>
          </a:p>
          <a:p>
            <a:pPr marL="171450" indent="-171450">
              <a:buFont typeface="Arial" panose="020B0604020202020204" pitchFamily="34" charset="0"/>
              <a:buChar char="•"/>
            </a:pPr>
            <a:r>
              <a:rPr lang="en-US" dirty="0" smtClean="0">
                <a:effectLst/>
              </a:rPr>
              <a:t>Reflective shields to redirect radiant heat.</a:t>
            </a:r>
          </a:p>
          <a:p>
            <a:pPr marL="171450" indent="-171450">
              <a:buFont typeface="Arial" panose="020B0604020202020204" pitchFamily="34" charset="0"/>
              <a:buChar char="•"/>
            </a:pPr>
            <a:r>
              <a:rPr lang="en-US" dirty="0" smtClean="0">
                <a:effectLst/>
              </a:rPr>
              <a:t>Insulation of hot surfaces (such as furnace walls).</a:t>
            </a:r>
          </a:p>
          <a:p>
            <a:pPr marL="171450" indent="-171450">
              <a:buFont typeface="Arial" panose="020B0604020202020204" pitchFamily="34" charset="0"/>
              <a:buChar char="•"/>
            </a:pPr>
            <a:r>
              <a:rPr lang="en-US" dirty="0" smtClean="0">
                <a:effectLst/>
              </a:rPr>
              <a:t>Elimination of steam leaks.</a:t>
            </a:r>
          </a:p>
          <a:p>
            <a:pPr marL="171450" indent="-171450">
              <a:buFont typeface="Arial" panose="020B0604020202020204" pitchFamily="34" charset="0"/>
              <a:buChar char="•"/>
            </a:pPr>
            <a:endParaRPr lang="en-US" dirty="0" smtClean="0">
              <a:effectLst/>
            </a:endParaRPr>
          </a:p>
          <a:p>
            <a:r>
              <a:rPr lang="en-US" b="1" dirty="0" smtClean="0">
                <a:effectLst/>
              </a:rPr>
              <a:t>Work Practices</a:t>
            </a:r>
          </a:p>
          <a:p>
            <a:pPr marL="171450" indent="-171450">
              <a:buFont typeface="Arial" panose="020B0604020202020204" pitchFamily="34" charset="0"/>
              <a:buChar char="•"/>
            </a:pPr>
            <a:r>
              <a:rPr lang="en-US" dirty="0" smtClean="0">
                <a:effectLst/>
              </a:rPr>
              <a:t>Employers should have an emergency plan in place that specifies what to do if a worker has signs of heat-related illness, and ensures that medical services are available if needed.</a:t>
            </a:r>
          </a:p>
          <a:p>
            <a:pPr marL="171450" indent="-171450">
              <a:buFont typeface="Arial" panose="020B0604020202020204" pitchFamily="34" charset="0"/>
              <a:buChar char="•"/>
            </a:pPr>
            <a:r>
              <a:rPr lang="en-US" dirty="0" smtClean="0">
                <a:effectLst/>
              </a:rPr>
              <a:t>Employers should take steps that help workers become acclimatized (gradually build up exposure to heat), especially workers who are new to working in the heat or have been away from work for a week or more. Gradually increase workloads and allow more frequent breaks during the first week of work.</a:t>
            </a:r>
          </a:p>
          <a:p>
            <a:pPr marL="171450" indent="-171450">
              <a:buFont typeface="Arial" panose="020B0604020202020204" pitchFamily="34" charset="0"/>
              <a:buChar char="•"/>
            </a:pPr>
            <a:r>
              <a:rPr lang="en-US" dirty="0" smtClean="0">
                <a:effectLst/>
              </a:rPr>
              <a:t>Workers must have adequate potable (safe for drinking) water close to the work area, and should drink small amounts frequently.</a:t>
            </a:r>
          </a:p>
          <a:p>
            <a:pPr marL="171450" indent="-171450">
              <a:buFont typeface="Arial" panose="020B0604020202020204" pitchFamily="34" charset="0"/>
              <a:buChar char="•"/>
            </a:pPr>
            <a:r>
              <a:rPr lang="en-US" dirty="0" smtClean="0">
                <a:effectLst/>
              </a:rPr>
              <a:t>Rather than being exposed to heat for extended periods of time, workers should, wherever possible, be permitted to distribute the workload evenly over the day and incorporate work/rest cycles. </a:t>
            </a:r>
          </a:p>
          <a:p>
            <a:pPr marL="171450" indent="-171450">
              <a:buFont typeface="Arial" panose="020B0604020202020204" pitchFamily="34" charset="0"/>
              <a:buChar char="•"/>
            </a:pPr>
            <a:r>
              <a:rPr lang="en-US" dirty="0" smtClean="0">
                <a:effectLst/>
              </a:rPr>
              <a:t>If possible, physical demands should be reduced during hot weather, or heavier work scheduled for cooler times of the day.</a:t>
            </a:r>
          </a:p>
          <a:p>
            <a:pPr marL="171450" indent="-171450">
              <a:buFont typeface="Arial" panose="020B0604020202020204" pitchFamily="34" charset="0"/>
              <a:buChar char="•"/>
            </a:pPr>
            <a:r>
              <a:rPr lang="en-US" dirty="0" smtClean="0">
                <a:effectLst/>
              </a:rPr>
              <a:t>Rotating job functions among workers can help minimize overexertion and heat exposure.</a:t>
            </a:r>
          </a:p>
          <a:p>
            <a:pPr marL="171450" indent="-171450">
              <a:buFont typeface="Arial" panose="020B0604020202020204" pitchFamily="34" charset="0"/>
              <a:buChar char="•"/>
            </a:pPr>
            <a:r>
              <a:rPr lang="en-US" dirty="0" smtClean="0">
                <a:effectLst/>
              </a:rPr>
              <a:t>Workers should watch out for each other for </a:t>
            </a:r>
            <a:r>
              <a:rPr lang="en-US" dirty="0" smtClean="0">
                <a:effectLst/>
                <a:hlinkClick r:id="rId3" tooltip="Heat-related Illnesses and First Aid"/>
              </a:rPr>
              <a:t>symptoms of heat-related illness</a:t>
            </a:r>
            <a:r>
              <a:rPr lang="en-US" dirty="0" smtClean="0">
                <a:effectLst/>
              </a:rPr>
              <a:t> and administer appropriate </a:t>
            </a:r>
            <a:r>
              <a:rPr lang="en-US" dirty="0" smtClean="0">
                <a:effectLst/>
                <a:hlinkClick r:id="rId3" tooltip="Heat-related Illnesses and First Aid"/>
              </a:rPr>
              <a:t>first aid</a:t>
            </a:r>
            <a:r>
              <a:rPr lang="en-US" dirty="0" smtClean="0">
                <a:effectLst/>
              </a:rPr>
              <a:t> to anyone who is developing a heat-related illness.</a:t>
            </a:r>
          </a:p>
          <a:p>
            <a:pPr marL="171450" indent="-171450">
              <a:buFont typeface="Arial" panose="020B0604020202020204" pitchFamily="34" charset="0"/>
              <a:buChar char="•"/>
            </a:pPr>
            <a:r>
              <a:rPr lang="en-US" dirty="0" smtClean="0">
                <a:effectLst/>
              </a:rPr>
              <a:t>In some situations, employers may need to conduct physiological monitoring of workers</a:t>
            </a:r>
          </a:p>
          <a:p>
            <a:pPr marL="171450" indent="-171450">
              <a:buFont typeface="Arial" panose="020B0604020202020204" pitchFamily="34" charset="0"/>
              <a:buChar char="•"/>
            </a:pPr>
            <a:endParaRPr lang="en-US" b="1" dirty="0" smtClean="0">
              <a:effectLst/>
            </a:endParaRPr>
          </a:p>
          <a:p>
            <a:r>
              <a:rPr lang="en-US" b="1" dirty="0" smtClean="0">
                <a:effectLst/>
              </a:rPr>
              <a:t>Personal Protective Equipment</a:t>
            </a:r>
          </a:p>
          <a:p>
            <a:r>
              <a:rPr lang="en-US" dirty="0" smtClean="0">
                <a:effectLst/>
              </a:rPr>
              <a:t>Workers should be aware that use of certain personal protective equipment (e.g., certain types of respirators and impermeable clothing) can increase the risk of heat-related illness.</a:t>
            </a:r>
          </a:p>
          <a:p>
            <a:r>
              <a:rPr lang="en-US" dirty="0" smtClean="0">
                <a:effectLst/>
              </a:rPr>
              <a:t>In some situations, special cooling devices can protect workers in hot environments:</a:t>
            </a:r>
          </a:p>
          <a:p>
            <a:pPr marL="171450" indent="-171450">
              <a:buFont typeface="Arial" panose="020B0604020202020204" pitchFamily="34" charset="0"/>
              <a:buChar char="•"/>
            </a:pPr>
            <a:r>
              <a:rPr lang="en-US" dirty="0" smtClean="0">
                <a:effectLst/>
              </a:rPr>
              <a:t>In some workplaces, insulated gloves, insulated suits, reflective clothing, or infrared reflecting face shields may be needed.</a:t>
            </a:r>
          </a:p>
          <a:p>
            <a:pPr marL="171450" indent="-171450">
              <a:buFont typeface="Arial" panose="020B0604020202020204" pitchFamily="34" charset="0"/>
              <a:buChar char="•"/>
            </a:pPr>
            <a:r>
              <a:rPr lang="en-US" dirty="0" smtClean="0">
                <a:effectLst/>
              </a:rPr>
              <a:t>Thermally conditioned clothing might be used for extremely hot conditions; for example: </a:t>
            </a:r>
          </a:p>
          <a:p>
            <a:pPr marL="628650" lvl="1" indent="-171450">
              <a:buFont typeface="Courier New" panose="02070309020205020404" pitchFamily="49" charset="0"/>
              <a:buChar char="o"/>
            </a:pPr>
            <a:r>
              <a:rPr lang="en-US" dirty="0" smtClean="0">
                <a:effectLst/>
              </a:rPr>
              <a:t>A garment with a self-contained air conditioner in a backpack.</a:t>
            </a:r>
          </a:p>
          <a:p>
            <a:pPr marL="628650" lvl="1" indent="-171450">
              <a:buFont typeface="Courier New" panose="02070309020205020404" pitchFamily="49" charset="0"/>
              <a:buChar char="o"/>
            </a:pPr>
            <a:r>
              <a:rPr lang="en-US" dirty="0" smtClean="0">
                <a:effectLst/>
              </a:rPr>
              <a:t>A garment with a compressed air source that feeds cool air through a vortex tube.</a:t>
            </a:r>
          </a:p>
          <a:p>
            <a:pPr marL="628650" lvl="1" indent="-171450">
              <a:buFont typeface="Courier New" panose="02070309020205020404" pitchFamily="49" charset="0"/>
              <a:buChar char="o"/>
            </a:pPr>
            <a:r>
              <a:rPr lang="en-US" dirty="0" smtClean="0">
                <a:effectLst/>
              </a:rPr>
              <a:t>A plastic jacket whose pockets can be filled with dry ice or containers of ice.</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46</a:t>
            </a:fld>
            <a:endParaRPr lang="en-US"/>
          </a:p>
        </p:txBody>
      </p:sp>
    </p:spTree>
    <p:extLst>
      <p:ext uri="{BB962C8B-B14F-4D97-AF65-F5344CB8AC3E}">
        <p14:creationId xmlns:p14="http://schemas.microsoft.com/office/powerpoint/2010/main" val="2205341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https://www.osha.gov/SLTC/emergencypreparedness/guides/cold.html</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cold temperatures</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Hypothermia</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Body temperature drops to or below 95</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Impaired muscular and brain functions</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uncontrolled shivering, fumbling hands/clumsy movements, slurred speech, memory loss, erratic behavior, cool bluish/purple-colored skin</a:t>
            </a:r>
          </a:p>
          <a:p>
            <a:pPr lvl="0"/>
            <a:r>
              <a:rPr lang="en-US"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Frostbite</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Freezing body tissue – exposed skin susceptible when air temperature is below 0</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or when cold temperatures are combined with high winds</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Leads to tissue damage, scarring, and possible amputation</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pale, waxy-white skin color that is cool to touch; tingling, stinging, or aching feeling in exposed area, followed by numbness; ears, fingers, toes, and cheeks are areas primarily affected; freezing of muscles and tendons, causing areas to become numb, painless, and hard to the touch</a:t>
            </a:r>
          </a:p>
          <a:p>
            <a:pPr lvl="0"/>
            <a:r>
              <a:rPr lang="en-US" sz="13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Trench foot</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Result of prolonged exposure of lower extremities to cold (32</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to 50</a:t>
            </a:r>
            <a:r>
              <a:rPr lang="en-US" sz="1400" kern="1200" baseline="30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О</a:t>
            </a: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 and moisture</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Usually develops slowly, over a period of hours to days</a:t>
            </a:r>
          </a:p>
          <a:p>
            <a:pPr marL="285750" lvl="0" indent="-285750">
              <a:buFont typeface="Arial" panose="020B0604020202020204" pitchFamily="34" charset="0"/>
              <a:buChar char="•"/>
            </a:pPr>
            <a:r>
              <a:rPr lang="en-US" sz="14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Symptoms – initially, reddened skin, which later becomes pale and swollen; numbness, followed by leg cramps; blister formation, followed by ulceration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25357274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i="1" dirty="0" smtClean="0">
                <a:effectLst/>
              </a:rPr>
              <a:t>https://www.osha.gov/SLTC/emergencypreparedness/guides/cold.html</a:t>
            </a:r>
          </a:p>
          <a:p>
            <a:endParaRPr lang="en-US" b="1" i="1" dirty="0" smtClean="0">
              <a:effectLst/>
            </a:endParaRPr>
          </a:p>
          <a:p>
            <a:r>
              <a:rPr lang="en-US" b="1" i="1" dirty="0" smtClean="0">
                <a:effectLst/>
              </a:rPr>
              <a:t>Employers should provide engineering controls.</a:t>
            </a:r>
            <a:r>
              <a:rPr lang="en-US" dirty="0" smtClean="0">
                <a:effectLst/>
              </a:rPr>
              <a:t> For example, radiant heaters may be used to warm workers in outdoor security stations. If possible, shield work areas from drafts or wind to reduce wind chill.</a:t>
            </a:r>
          </a:p>
          <a:p>
            <a:endParaRPr lang="en-US" b="1" i="1" dirty="0" smtClean="0">
              <a:effectLst/>
            </a:endParaRPr>
          </a:p>
          <a:p>
            <a:r>
              <a:rPr lang="en-US" b="1" i="1" dirty="0" smtClean="0">
                <a:effectLst/>
              </a:rPr>
              <a:t>Employers should use safe work practices.</a:t>
            </a:r>
            <a:r>
              <a:rPr lang="en-US" dirty="0" smtClean="0">
                <a:effectLst/>
              </a:rPr>
              <a:t> For example, it is easy to become dehydrated in cold weather. Employers therefore, can provide plenty of warm sweetened liquids to workers.  Avoid alcoholic drinks. If possible, employers can schedule heavy work during the warmer part of the day. Employers can assign workers to tasks in pairs (buddy system), so that they can monitor each other for signs of cold stress. Workers can be allowed to interrupt their work, if they are extremely uncomfortable. Employers should give workers frequent breaks in warm areas. Acclimatize new workers and those returning after time away from work, by gradually increasing their workload, and allowing more frequent breaks in warm areas, as they build up a tolerance for working in the cold environment. Safety measures, such as these, should be incorporated into the relevant health and safety plan for the workplace.</a:t>
            </a:r>
          </a:p>
          <a:p>
            <a:endParaRPr lang="en-US" b="1" i="1" dirty="0" smtClean="0">
              <a:effectLst/>
            </a:endParaRPr>
          </a:p>
          <a:p>
            <a:r>
              <a:rPr lang="en-US" b="1" i="1" dirty="0" smtClean="0">
                <a:effectLst/>
              </a:rPr>
              <a:t>Dressing properly</a:t>
            </a:r>
            <a:r>
              <a:rPr lang="en-US" dirty="0" smtClean="0">
                <a:effectLst/>
              </a:rPr>
              <a:t> is extremely important to preventing cold stress. The type of fabric worn also makes a difference. Cotton loses its insulation value when it becomes wet. Wool, silk and most synthetics, on the other hand, retain their insulation even when wet. The following are recommendations for working in cold environments:</a:t>
            </a:r>
          </a:p>
          <a:p>
            <a:r>
              <a:rPr lang="en-US" dirty="0" smtClean="0">
                <a:effectLst/>
              </a:rPr>
              <a:t>Wear at least three layers of loose fitting clothing. Layering provides better insulation. Do not wear tight fitting clothing.</a:t>
            </a:r>
          </a:p>
          <a:p>
            <a:pPr lvl="1"/>
            <a:r>
              <a:rPr lang="en-US" dirty="0" smtClean="0">
                <a:effectLst/>
              </a:rPr>
              <a:t>An inner layer of wool, silk or synthetic to keep moisture away from the body.</a:t>
            </a:r>
          </a:p>
          <a:p>
            <a:pPr lvl="1"/>
            <a:r>
              <a:rPr lang="en-US" dirty="0" smtClean="0">
                <a:effectLst/>
              </a:rPr>
              <a:t>A middle layer of wool or synthetic to provide insulation even when wet.</a:t>
            </a:r>
          </a:p>
          <a:p>
            <a:pPr lvl="1"/>
            <a:r>
              <a:rPr lang="en-US" dirty="0" smtClean="0">
                <a:effectLst/>
              </a:rPr>
              <a:t>An outer wind and rain protection layer that allows some ventilation to prevent overheating.</a:t>
            </a:r>
          </a:p>
          <a:p>
            <a:r>
              <a:rPr lang="en-US" dirty="0" smtClean="0">
                <a:effectLst/>
              </a:rPr>
              <a:t>Wear a hat or hood to help keep your whole body warmer. Hats reduce the amount of body heat that escapes from your head. </a:t>
            </a:r>
          </a:p>
          <a:p>
            <a:r>
              <a:rPr lang="en-US" dirty="0" smtClean="0">
                <a:effectLst/>
              </a:rPr>
              <a:t>Use a knit mask to cover the face and mouth (if needed).</a:t>
            </a:r>
          </a:p>
          <a:p>
            <a:r>
              <a:rPr lang="en-US" dirty="0" smtClean="0">
                <a:effectLst/>
              </a:rPr>
              <a:t>Use insulated gloves to protect the hands (water resistant if necessary).</a:t>
            </a:r>
          </a:p>
          <a:p>
            <a:r>
              <a:rPr lang="en-US" dirty="0" smtClean="0">
                <a:effectLst/>
              </a:rPr>
              <a:t>Wear insulated and waterproof boots (or other footwear).</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1464778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https://www.osha.gov/SLTC/radiation/index.html</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Exposure to radiation</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400" dirty="0" smtClean="0">
                <a:effectLst/>
              </a:rPr>
              <a:t>Radiation may be defined as energy traveling through space. Non-ionizing radiation is essential to life, but excessive exposures will cause tissue damage. All forms of ionizing radiation have sufficient energy to ionize atoms that may destabilize molecules within cells and lead to tissue damage.</a:t>
            </a:r>
            <a:r>
              <a:rPr lang="en-US" sz="1400" baseline="0" dirty="0" smtClean="0">
                <a:effectLst/>
              </a:rPr>
              <a:t> </a:t>
            </a:r>
            <a:r>
              <a:rPr lang="en-US" sz="1400" dirty="0" smtClean="0">
                <a:effectLst/>
              </a:rPr>
              <a:t>Radiation sources are found in a wide range of occupational settings. If radiation is not properly controlled it can be potentially hazardous to the health of workers.</a:t>
            </a:r>
          </a:p>
          <a:p>
            <a:endParaRPr lang="en-US" sz="1400" dirty="0" smtClean="0">
              <a:effectLst/>
            </a:endParaRPr>
          </a:p>
          <a:p>
            <a:r>
              <a:rPr lang="en-US" sz="1400" b="1" u="sng" dirty="0" smtClean="0">
                <a:effectLst/>
              </a:rPr>
              <a:t>NON-IONIZING RADIATION </a:t>
            </a:r>
            <a:r>
              <a:rPr lang="en-US" sz="1400" b="0" u="none" dirty="0" smtClean="0">
                <a:effectLst/>
              </a:rPr>
              <a:t>   </a:t>
            </a:r>
            <a:r>
              <a:rPr lang="en-US" sz="1400" dirty="0" smtClean="0">
                <a:effectLst/>
              </a:rPr>
              <a:t>https://www.osha.gov/SLTC/radiation_nonionizing/index.html</a:t>
            </a:r>
          </a:p>
          <a:p>
            <a:endParaRPr lang="en-US" sz="1400" dirty="0" smtClean="0">
              <a:effectLst/>
            </a:endParaRPr>
          </a:p>
          <a:p>
            <a:r>
              <a:rPr lang="en-US" sz="1400" dirty="0" smtClean="0">
                <a:effectLst/>
              </a:rPr>
              <a:t>“Non-ionizing radiation is described as a series of energy waves composed of oscillating electric and magnetic fields traveling at the speed of light. Non-ionizing radiation includes the spectrum of ultraviolet (UV), visible light, infrared (IR), microwave (MW), radio frequency (RF), and extremely low frequency (ELF). Lasers commonly operate in the UV, visible, and IR frequencies. Non-ionizing radiation is found in a wide range of occupational settings and can pose a considerable health risk to potentially exposed workers if not properly controlled.</a:t>
            </a:r>
          </a:p>
          <a:p>
            <a:endParaRPr lang="en-US" sz="1400" dirty="0" smtClean="0">
              <a:effectLst/>
            </a:endParaRPr>
          </a:p>
          <a:p>
            <a:pPr marL="285750" lvl="0" indent="-285750">
              <a:buFont typeface="Arial" panose="020B0604020202020204" pitchFamily="34" charset="0"/>
              <a:buChar char="•"/>
            </a:pPr>
            <a:r>
              <a:rPr lang="en-US" sz="1400" b="1" dirty="0" smtClean="0">
                <a:effectLst/>
                <a:hlinkClick r:id="rId3" tooltip="Extremely Low Frequency Radiation (ELF)"/>
              </a:rPr>
              <a:t>Extremely Low Frequency Radiation (ELF)</a:t>
            </a:r>
            <a:r>
              <a:rPr lang="en-US" sz="1400" b="0" baseline="0" dirty="0" smtClean="0">
                <a:effectLst/>
              </a:rPr>
              <a:t> - </a:t>
            </a:r>
            <a:r>
              <a:rPr lang="en-US" sz="1400" dirty="0" smtClean="0">
                <a:effectLst/>
              </a:rPr>
              <a:t>Extremely Low Frequency (ELF) radiation at 60 HZ is produced by power lines, electrical wiring, and electrical equipment. Common sources of intense exposure include ELF induction furnaces and high-voltage power lines.</a:t>
            </a:r>
          </a:p>
          <a:p>
            <a:pPr lvl="0"/>
            <a:endParaRPr lang="en-US" sz="1400" b="1" dirty="0" smtClean="0">
              <a:effectLst/>
              <a:hlinkClick r:id="rId4" tooltip="Radiofrequency and Microwave Radiation"/>
            </a:endParaRPr>
          </a:p>
          <a:p>
            <a:pPr marL="285750" lvl="0" indent="-285750">
              <a:buFont typeface="Arial" panose="020B0604020202020204" pitchFamily="34" charset="0"/>
              <a:buChar char="•"/>
            </a:pPr>
            <a:r>
              <a:rPr lang="en-US" sz="1400" b="1" dirty="0" smtClean="0">
                <a:effectLst/>
                <a:hlinkClick r:id="rId4" tooltip="Radiofrequency and Microwave Radiation"/>
              </a:rPr>
              <a:t>Radiofrequency and Microwave Radiation</a:t>
            </a:r>
            <a:r>
              <a:rPr lang="en-US" sz="1400" b="0" baseline="0" dirty="0" smtClean="0">
                <a:effectLst/>
              </a:rPr>
              <a:t> - </a:t>
            </a:r>
            <a:r>
              <a:rPr lang="en-US" sz="1400" dirty="0" smtClean="0">
                <a:effectLst/>
              </a:rPr>
              <a:t>Microwave radiation (MW) is absorbed near the skin, while Radiofrequency (RF) radiation may be absorbed throughout the body. At high enough intensities both will damage tissue through heating. Sources of RF and MW radiation include radio emitters and cell phones.</a:t>
            </a:r>
          </a:p>
          <a:p>
            <a:pPr marL="628650" lvl="1" indent="-171450">
              <a:buFont typeface="Courier New" panose="02070309020205020404" pitchFamily="49" charset="0"/>
              <a:buChar char="o"/>
            </a:pPr>
            <a:r>
              <a:rPr lang="en-US" sz="1300" b="1" dirty="0" smtClean="0">
                <a:effectLst/>
              </a:rPr>
              <a:t>Infrared Radiation (IR)</a:t>
            </a:r>
            <a:r>
              <a:rPr lang="en-US" sz="1300" b="0" baseline="0" dirty="0" smtClean="0">
                <a:effectLst/>
              </a:rPr>
              <a:t> - </a:t>
            </a:r>
            <a:r>
              <a:rPr lang="en-US" sz="1300" dirty="0" smtClean="0">
                <a:effectLst/>
              </a:rPr>
              <a:t>The skin and eyes absorb infrared radiation (IR) as heat. Workers normally notice excessive exposure through heat sensation and pain. Sources of IR radiation include furnaces, heat lamps, and IR lasers.</a:t>
            </a:r>
          </a:p>
          <a:p>
            <a:pPr marL="628650" lvl="1" indent="-171450">
              <a:buFont typeface="Courier New" panose="02070309020205020404" pitchFamily="49" charset="0"/>
              <a:buChar char="o"/>
            </a:pPr>
            <a:r>
              <a:rPr lang="en-US" sz="1300" b="1" dirty="0" smtClean="0">
                <a:effectLst/>
              </a:rPr>
              <a:t>Visible Light Radiation</a:t>
            </a:r>
            <a:r>
              <a:rPr lang="en-US" sz="1300" b="0" baseline="0" dirty="0" smtClean="0">
                <a:effectLst/>
              </a:rPr>
              <a:t> - </a:t>
            </a:r>
            <a:r>
              <a:rPr lang="en-US" sz="1300" dirty="0" smtClean="0">
                <a:effectLst/>
              </a:rPr>
              <a:t>The different visible frequencies of the electromagnetic (EM) spectrum are "seen" by our eyes as different colors. Good lighting is conducive to increased production, and may help prevent incidents related to poor lighting conditions. Excessive visible radiation can damage the eyes and skin.</a:t>
            </a:r>
          </a:p>
          <a:p>
            <a:pPr marL="628650" lvl="1" indent="-171450">
              <a:buFont typeface="Courier New" panose="02070309020205020404" pitchFamily="49" charset="0"/>
              <a:buChar char="o"/>
            </a:pPr>
            <a:r>
              <a:rPr lang="en-US" sz="1300" b="1" dirty="0" smtClean="0">
                <a:effectLst/>
              </a:rPr>
              <a:t>Ultraviolet Radiation (UV)</a:t>
            </a:r>
            <a:r>
              <a:rPr lang="en-US" sz="1300" b="0" baseline="0" dirty="0" smtClean="0">
                <a:effectLst/>
              </a:rPr>
              <a:t> - </a:t>
            </a:r>
            <a:r>
              <a:rPr lang="en-US" sz="1300" dirty="0" smtClean="0">
                <a:effectLst/>
              </a:rPr>
              <a:t>Ultraviolet radiation (UV) has a high photon energy range and is particularly hazardous because there are usually no immediate symptoms of excessive exposure. Sources of UV radiation include the sun, black lights, welding arcs, and UV lasers.</a:t>
            </a:r>
          </a:p>
          <a:p>
            <a:pPr lvl="0"/>
            <a:endParaRPr lang="en-US" sz="1400" b="1" dirty="0" smtClean="0">
              <a:effectLst/>
              <a:hlinkClick r:id="rId5" tooltip="Laser Hazards"/>
            </a:endParaRPr>
          </a:p>
          <a:p>
            <a:pPr marL="285750" lvl="0" indent="-285750">
              <a:buFont typeface="Arial" panose="020B0604020202020204" pitchFamily="34" charset="0"/>
              <a:buChar char="•"/>
            </a:pPr>
            <a:r>
              <a:rPr lang="en-US" sz="1400" b="1" dirty="0" smtClean="0">
                <a:effectLst/>
                <a:hlinkClick r:id="rId5" tooltip="Laser Hazards"/>
              </a:rPr>
              <a:t>Laser Hazards</a:t>
            </a:r>
            <a:r>
              <a:rPr lang="en-US" sz="1400" b="0" baseline="0" dirty="0" smtClean="0">
                <a:effectLst/>
              </a:rPr>
              <a:t> - </a:t>
            </a:r>
            <a:r>
              <a:rPr lang="en-US" sz="1400" dirty="0" smtClean="0">
                <a:effectLst/>
              </a:rPr>
              <a:t>Lasers typically emit optical (UV, visible light, IR) radiations and are primarily an eye and skin hazard. Common lasers include CO</a:t>
            </a:r>
            <a:r>
              <a:rPr lang="en-US" sz="1400" baseline="-25000" dirty="0" smtClean="0">
                <a:effectLst/>
              </a:rPr>
              <a:t>2</a:t>
            </a:r>
            <a:r>
              <a:rPr lang="en-US" sz="1400" dirty="0" smtClean="0">
                <a:effectLst/>
              </a:rPr>
              <a:t> IR laser; helium - neon, neodymium YAG, and ruby visible lasers, and the Nitrogen UV laser.</a:t>
            </a:r>
          </a:p>
          <a:p>
            <a:endParaRPr lang="en-US" sz="1400" dirty="0" smtClean="0">
              <a:effectLst/>
            </a:endParaRPr>
          </a:p>
          <a:p>
            <a:endParaRPr lang="en-US" sz="1400" b="1" u="sng" dirty="0" smtClean="0">
              <a:effectLst/>
            </a:endParaRPr>
          </a:p>
          <a:p>
            <a:r>
              <a:rPr lang="en-US" sz="1400" b="1" u="sng" dirty="0" smtClean="0">
                <a:effectLst/>
              </a:rPr>
              <a:t>IONIZING RADIATION</a:t>
            </a:r>
            <a:r>
              <a:rPr lang="en-US" sz="1400" dirty="0" smtClean="0">
                <a:effectLst/>
              </a:rPr>
              <a:t>   https://www.osha.gov/SLTC/radiationionizing/index.html</a:t>
            </a:r>
          </a:p>
          <a:p>
            <a:endParaRPr lang="en-US" sz="1400" dirty="0" smtClean="0">
              <a:effectLst/>
            </a:endParaRPr>
          </a:p>
          <a:p>
            <a:r>
              <a:rPr lang="en-US" sz="1400" dirty="0" smtClean="0">
                <a:effectLst/>
              </a:rPr>
              <a:t>Ionizing radiation sources may be found in a wide range of occupational settings, including health care facilities, research institutions, nuclear reactors and their support facilities, nuclear weapon production facilities, and other various manufacturing settings, just to name a few. These radiation sources can pose a considerable health risk to affected workers if not properly controlled.</a:t>
            </a:r>
          </a:p>
          <a:p>
            <a:endParaRPr lang="en-US" sz="1400"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49</a:t>
            </a:fld>
            <a:endParaRPr lang="en-US"/>
          </a:p>
        </p:txBody>
      </p:sp>
    </p:spTree>
    <p:extLst>
      <p:ext uri="{BB962C8B-B14F-4D97-AF65-F5344CB8AC3E}">
        <p14:creationId xmlns:p14="http://schemas.microsoft.com/office/powerpoint/2010/main" val="179599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What Are Some Examples of Job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be effective in recognizing and evaluating on-the-job hazards and recommending controls, industrial hygienists must be familiar with the hazards' characteristics. Major job risks can include air contaminants, and chemical, biological, physical, and ergonomic hazards.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Workers can be exposed to a variety of health hazards on a job site, including the following: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Chemical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solids, liquids, gases and vapors, and aerosols;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Biological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insects, animals, soil, plants, water, and blood;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 temperature extremes, and radiation;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 hazards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such as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lifting, holding, pushing, walking, and reaching.</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9399913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i="0" dirty="0" smtClean="0">
                <a:effectLst/>
              </a:rPr>
              <a:t>Source: ISBN:</a:t>
            </a:r>
            <a:r>
              <a:rPr lang="en-US" b="1" i="0" baseline="0" dirty="0" smtClean="0">
                <a:effectLst/>
              </a:rPr>
              <a:t> 978-1-4606-7601-1 (HTML)</a:t>
            </a:r>
            <a:r>
              <a:rPr lang="en-US" b="1" i="0" dirty="0" smtClean="0">
                <a:effectLst/>
              </a:rPr>
              <a:t>  https://www.labour.gov.on.ca/english/hs/pubs/radiation/gl_radio_4.php</a:t>
            </a:r>
          </a:p>
          <a:p>
            <a:endParaRPr lang="en-US" b="1" i="1" dirty="0" smtClean="0">
              <a:effectLst/>
            </a:endParaRPr>
          </a:p>
          <a:p>
            <a:r>
              <a:rPr lang="en-US" b="1" dirty="0" smtClean="0"/>
              <a:t>“Engineering Controls</a:t>
            </a:r>
          </a:p>
          <a:p>
            <a:pPr marL="171450" indent="-171450">
              <a:buFont typeface="Arial" panose="020B0604020202020204" pitchFamily="34" charset="0"/>
              <a:buChar char="•"/>
            </a:pPr>
            <a:r>
              <a:rPr lang="en-US" dirty="0" smtClean="0"/>
              <a:t>Sources of RF/MW radiation should be properly shielded to minimize stray radiation.</a:t>
            </a:r>
          </a:p>
          <a:p>
            <a:pPr marL="171450" indent="-171450">
              <a:buFont typeface="Arial" panose="020B0604020202020204" pitchFamily="34" charset="0"/>
              <a:buChar char="•"/>
            </a:pPr>
            <a:r>
              <a:rPr lang="en-US" dirty="0" smtClean="0"/>
              <a:t>Devices which can produce acute thermal injuries (e.g., industrial MW ovens) should have interlocked doors. </a:t>
            </a:r>
          </a:p>
          <a:p>
            <a:pPr marL="171450" indent="-171450">
              <a:buFont typeface="Arial" panose="020B0604020202020204" pitchFamily="34" charset="0"/>
              <a:buChar char="•"/>
            </a:pPr>
            <a:r>
              <a:rPr lang="en-US" dirty="0" smtClean="0"/>
              <a:t>Devices which produce high levels of stray RF radiation (e.g., induction heaters, vinyl welders and dielectric heaters) should be operated remotely whenever possible. </a:t>
            </a:r>
          </a:p>
          <a:p>
            <a:endParaRPr lang="en-US" b="1" dirty="0" smtClean="0"/>
          </a:p>
          <a:p>
            <a:r>
              <a:rPr lang="en-US" b="1" dirty="0" smtClean="0"/>
              <a:t>Administrative controls</a:t>
            </a:r>
          </a:p>
          <a:p>
            <a:pPr marL="171450" indent="-171450">
              <a:buFont typeface="Arial" panose="020B0604020202020204" pitchFamily="34" charset="0"/>
              <a:buChar char="•"/>
            </a:pPr>
            <a:r>
              <a:rPr lang="en-US" dirty="0" smtClean="0"/>
              <a:t>Training appropriate to the potential level of RF/MW exposure should be provided to workers.</a:t>
            </a:r>
          </a:p>
          <a:p>
            <a:pPr marL="171450" indent="-171450">
              <a:buFont typeface="Arial" panose="020B0604020202020204" pitchFamily="34" charset="0"/>
              <a:buChar char="•"/>
            </a:pPr>
            <a:r>
              <a:rPr lang="en-US" dirty="0" smtClean="0"/>
              <a:t>Controlled spaces should be clearly demarcated.</a:t>
            </a:r>
          </a:p>
          <a:p>
            <a:pPr marL="171450" indent="-171450">
              <a:buFont typeface="Arial" panose="020B0604020202020204" pitchFamily="34" charset="0"/>
              <a:buChar char="•"/>
            </a:pPr>
            <a:r>
              <a:rPr lang="en-US" dirty="0" smtClean="0"/>
              <a:t>Exposure of workers to RF/MW radiation should not exceed the recommended occupational exposure limits.</a:t>
            </a:r>
          </a:p>
          <a:p>
            <a:pPr marL="171450" indent="-171450">
              <a:buFont typeface="Arial" panose="020B0604020202020204" pitchFamily="34" charset="0"/>
              <a:buChar char="•"/>
            </a:pPr>
            <a:r>
              <a:rPr lang="en-US" dirty="0" smtClean="0"/>
              <a:t>Areas where it is suspected that worker exposure to RF/MW radiation could exceed the recommended limits should be surveyed to determine the exposure levels.</a:t>
            </a:r>
          </a:p>
          <a:p>
            <a:pPr marL="171450" indent="-171450">
              <a:buFont typeface="Arial" panose="020B0604020202020204" pitchFamily="34" charset="0"/>
              <a:buChar char="•"/>
            </a:pPr>
            <a:r>
              <a:rPr lang="en-US" dirty="0" smtClean="0"/>
              <a:t>Needless exposure to RF/MW fields should be avoided.</a:t>
            </a:r>
          </a:p>
          <a:p>
            <a:pPr marL="171450" indent="-171450">
              <a:buFont typeface="Arial" panose="020B0604020202020204" pitchFamily="34" charset="0"/>
              <a:buChar char="•"/>
            </a:pPr>
            <a:r>
              <a:rPr lang="en-US" dirty="0" smtClean="0"/>
              <a:t>Exposure times should be kept as short as reasonably possible.</a:t>
            </a:r>
          </a:p>
          <a:p>
            <a:pPr marL="171450" indent="-171450">
              <a:buFont typeface="Arial" panose="020B0604020202020204" pitchFamily="34" charset="0"/>
              <a:buChar char="•"/>
            </a:pPr>
            <a:r>
              <a:rPr lang="en-US" dirty="0" smtClean="0"/>
              <a:t>Potentially hazardous RF/MW devices should be appropriately labeled, and areas of excessive exposure around them clearly demarcated. Notices with warnings and the necessary precautions should be posted. </a:t>
            </a:r>
          </a:p>
          <a:p>
            <a:pPr marL="171450" indent="-171450">
              <a:buFont typeface="Arial" panose="020B0604020202020204" pitchFamily="34" charset="0"/>
              <a:buChar char="•"/>
            </a:pPr>
            <a:r>
              <a:rPr lang="en-US" dirty="0" smtClean="0"/>
              <a:t>Electrically-activated explosive devices should not be placed near sources of RF/MW radiation.</a:t>
            </a:r>
          </a:p>
          <a:p>
            <a:pPr marL="171450" indent="-171450">
              <a:buFont typeface="Arial" panose="020B0604020202020204" pitchFamily="34" charset="0"/>
              <a:buChar char="•"/>
            </a:pPr>
            <a:r>
              <a:rPr lang="en-US" dirty="0" smtClean="0"/>
              <a:t>RF/MW devices should not be used in flammable or explosive atmospheres.</a:t>
            </a:r>
          </a:p>
          <a:p>
            <a:pPr marL="171450" indent="-171450">
              <a:buFont typeface="Arial" panose="020B0604020202020204" pitchFamily="34" charset="0"/>
              <a:buChar char="•"/>
            </a:pPr>
            <a:r>
              <a:rPr lang="en-US" dirty="0" smtClean="0"/>
              <a:t>Equipment sensitive to RF/MW radiation, such as telephone switchboards or control panels, should not be installed near sources of RF/MW radiation. </a:t>
            </a:r>
          </a:p>
          <a:p>
            <a:pPr marL="171450" indent="-171450">
              <a:buFont typeface="Arial" panose="020B0604020202020204" pitchFamily="34" charset="0"/>
              <a:buChar char="•"/>
            </a:pPr>
            <a:r>
              <a:rPr lang="en-US" dirty="0" smtClean="0"/>
              <a:t>Maintenance of devices used to produce RF/MW radiation should be done by qualified personnel following standard safety procedures. The equipment should be turned off whenever possible.</a:t>
            </a:r>
          </a:p>
          <a:p>
            <a:endParaRPr lang="en-US" b="1" dirty="0" smtClean="0"/>
          </a:p>
          <a:p>
            <a:r>
              <a:rPr lang="en-US" b="1" dirty="0" smtClean="0"/>
              <a:t>Personal protection</a:t>
            </a:r>
          </a:p>
          <a:p>
            <a:r>
              <a:rPr lang="en-US" dirty="0" smtClean="0"/>
              <a:t>When exposures cannot be reduced by the above methods, RF/MW protective suits, including head and eye protection, can be used. Suits should be tested to determine whether they reduce worker exposure to levels below the recommended occupational exposure limits for controlled spaces, and that they do not pose any additional safety hazards to workers (e.g., from overheating, shocks or fire).</a:t>
            </a:r>
          </a:p>
          <a:p>
            <a:endParaRPr lang="en-US" b="1" dirty="0" smtClean="0"/>
          </a:p>
          <a:p>
            <a:r>
              <a:rPr lang="en-US" b="1" dirty="0" smtClean="0"/>
              <a:t>Controlling RF shocks and burns</a:t>
            </a:r>
          </a:p>
          <a:p>
            <a:r>
              <a:rPr lang="en-US" dirty="0" smtClean="0"/>
              <a:t>Metallic structures producing contact shocks should be electrically grounded and/or insulated.</a:t>
            </a:r>
          </a:p>
          <a:p>
            <a:r>
              <a:rPr lang="en-US" dirty="0" smtClean="0"/>
              <a:t>Insulating platforms or shoes (e.g., rubber-soled shoes) can be used to reduce energy absorption and currents to the ground.</a:t>
            </a:r>
          </a:p>
          <a:p>
            <a:r>
              <a:rPr lang="en-US" dirty="0" smtClean="0"/>
              <a:t>When the above measures are ineffective or not reasonably possible, workers should wear insulating gloves.”  </a:t>
            </a:r>
            <a:br>
              <a:rPr lang="en-US" dirty="0" smtClean="0"/>
            </a:br>
            <a:r>
              <a:rPr lang="en-US" dirty="0" smtClean="0"/>
              <a:t>(Ontario Ministry of</a:t>
            </a:r>
            <a:r>
              <a:rPr lang="en-US" baseline="0" dirty="0" smtClean="0"/>
              <a:t> </a:t>
            </a:r>
            <a:r>
              <a:rPr lang="en-US" baseline="0" dirty="0" err="1" smtClean="0"/>
              <a:t>Labour</a:t>
            </a:r>
            <a:r>
              <a:rPr lang="en-US" baseline="0" dirty="0" smtClean="0"/>
              <a:t> 2016)</a:t>
            </a:r>
            <a:r>
              <a:rPr lang="en-US" dirty="0" smtClean="0"/>
              <a:t> </a:t>
            </a:r>
          </a:p>
          <a:p>
            <a:endParaRPr lang="en-US" b="1" i="1" dirty="0" smtClean="0">
              <a:effectLst/>
            </a:endParaRPr>
          </a:p>
          <a:p>
            <a:endParaRPr lang="en-US" b="1" i="1" dirty="0" smtClean="0">
              <a:effectLst/>
            </a:endParaRPr>
          </a:p>
          <a:p>
            <a:endParaRPr lang="en-US" b="1" i="1" dirty="0" smtClean="0">
              <a:effectLst/>
            </a:endParaRPr>
          </a:p>
          <a:p>
            <a:r>
              <a:rPr lang="en-US" b="1" i="0" dirty="0" smtClean="0">
                <a:effectLst/>
              </a:rPr>
              <a:t>https://www.osha.gov/Publications/OSHAfactsheet-eyeprotection-during-welding.pdf</a:t>
            </a:r>
          </a:p>
          <a:p>
            <a:endParaRPr lang="en-US" b="1" i="0" dirty="0" smtClean="0">
              <a:effectLst/>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Electromagnetic energy given off by an arc or flame can injure workers’ eyes and is commonly referred to as radiant energy or light radiation. For protection from radiant energy, workers must use personal protective equipment, such as safety glasses, goggles, welding helmets, or welding face shields. This equipment must have filter lenses with a shade number that provides the appropriate level of protection. A shade number indicates the intensity of light radiation that is allowed to pass through a filter lens to one’s eyes. Therefore, the higher the shade number, the darker the filter and the less light radiation that will pass through the lens.</a:t>
            </a:r>
            <a:endParaRPr lang="en-US" b="1" i="1" dirty="0" smtClean="0">
              <a:effectLst/>
            </a:endParaRPr>
          </a:p>
          <a:p>
            <a:endParaRPr lang="en-US" b="0" i="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886493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https://www.osha.gov/SLTC/etools/sawmills/vibration.html</a:t>
            </a:r>
          </a:p>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https://www.osha.gov/SLTC/etools/woodworking/health_vibration.html</a:t>
            </a:r>
          </a:p>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https://www.osha.gov/SLTC/etools/electricalcontractors/supplemental/hazardindex.html#vibration</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t>High levels of vibration can cause permanent damage to hands and arms. The risk of developing hand-arm vibration syndrome (HAVS) is dependent on the following factors:</a:t>
            </a:r>
          </a:p>
          <a:p>
            <a:pPr marL="171450" indent="-171450">
              <a:buFont typeface="Arial" panose="020B0604020202020204" pitchFamily="34" charset="0"/>
              <a:buChar char="•"/>
            </a:pPr>
            <a:r>
              <a:rPr lang="en-US" dirty="0" smtClean="0"/>
              <a:t>vibration levels, </a:t>
            </a:r>
          </a:p>
          <a:p>
            <a:pPr marL="171450" indent="-171450">
              <a:buFont typeface="Arial" panose="020B0604020202020204" pitchFamily="34" charset="0"/>
              <a:buChar char="•"/>
            </a:pPr>
            <a:r>
              <a:rPr lang="en-US" dirty="0" smtClean="0"/>
              <a:t>length of time the saw is used, </a:t>
            </a:r>
          </a:p>
          <a:p>
            <a:pPr marL="171450" indent="-171450">
              <a:buFont typeface="Arial" panose="020B0604020202020204" pitchFamily="34" charset="0"/>
              <a:buChar char="•"/>
            </a:pPr>
            <a:r>
              <a:rPr lang="en-US" dirty="0" smtClean="0"/>
              <a:t>position and grips of the saw, and </a:t>
            </a:r>
          </a:p>
          <a:p>
            <a:pPr marL="171450" indent="-171450">
              <a:buFont typeface="Arial" panose="020B0604020202020204" pitchFamily="34" charset="0"/>
              <a:buChar char="•"/>
            </a:pPr>
            <a:r>
              <a:rPr lang="en-US" dirty="0" smtClean="0"/>
              <a:t>coldness and wetness of the environment and the worker. </a:t>
            </a:r>
          </a:p>
          <a:p>
            <a:pPr marL="171450" indent="-171450">
              <a:buFont typeface="Arial" panose="020B0604020202020204" pitchFamily="34" charset="0"/>
              <a:buChar char="•"/>
            </a:pPr>
            <a:endParaRPr lang="en-US" dirty="0" smtClean="0"/>
          </a:p>
          <a:p>
            <a:r>
              <a:rPr lang="en-US" dirty="0" smtClean="0"/>
              <a:t>Exposure to HAVS could produce several adverse health effects such as the following:</a:t>
            </a:r>
          </a:p>
          <a:p>
            <a:pPr marL="171450" indent="-171450">
              <a:buFont typeface="Arial" panose="020B0604020202020204" pitchFamily="34" charset="0"/>
              <a:buChar char="•"/>
            </a:pPr>
            <a:r>
              <a:rPr lang="en-US" dirty="0" smtClean="0"/>
              <a:t>circulatory disturbances, such as vibration white finger (VWF), also called Raynaud’s Syndrome;</a:t>
            </a:r>
            <a:r>
              <a:rPr lang="en-US" baseline="0" dirty="0" smtClean="0"/>
              <a:t> </a:t>
            </a:r>
            <a:r>
              <a:rPr lang="en-US" dirty="0" smtClean="0"/>
              <a:t>Hand-Arm Vibration Syndrome (HAVS) is a more advanced condition affecting the entire hand or arm.</a:t>
            </a:r>
          </a:p>
          <a:p>
            <a:pPr marL="171450" indent="-171450">
              <a:buFont typeface="Arial" panose="020B0604020202020204" pitchFamily="34" charset="0"/>
              <a:buChar char="•"/>
            </a:pPr>
            <a:r>
              <a:rPr lang="en-US" dirty="0" smtClean="0"/>
              <a:t>sensory nerve damage, and </a:t>
            </a:r>
          </a:p>
          <a:p>
            <a:pPr marL="171450" indent="-171450">
              <a:buFont typeface="Arial" panose="020B0604020202020204" pitchFamily="34" charset="0"/>
              <a:buChar char="•"/>
            </a:pPr>
            <a:r>
              <a:rPr lang="en-US" dirty="0" smtClean="0"/>
              <a:t>muscle, bone and joint injury.</a:t>
            </a:r>
          </a:p>
          <a:p>
            <a:pPr marL="171450" indent="-171450">
              <a:buFont typeface="Arial" panose="020B0604020202020204" pitchFamily="34" charset="0"/>
              <a:buChar char="•"/>
            </a:pPr>
            <a:endParaRPr lang="en-US" dirty="0" smtClean="0"/>
          </a:p>
          <a:p>
            <a:r>
              <a:rPr lang="en-US" b="1" dirty="0" smtClean="0"/>
              <a:t>Early Signs and Symptoms:</a:t>
            </a:r>
          </a:p>
          <a:p>
            <a:pPr marL="171450" indent="-171450">
              <a:buFont typeface="Arial" panose="020B0604020202020204" pitchFamily="34" charset="0"/>
              <a:buChar char="•"/>
            </a:pPr>
            <a:r>
              <a:rPr lang="en-US" dirty="0" smtClean="0"/>
              <a:t>Intermittent (comes and goes) tingling (needles and pins sensation) of one or more fingers.</a:t>
            </a:r>
            <a:br>
              <a:rPr lang="en-US" dirty="0" smtClean="0"/>
            </a:br>
            <a:r>
              <a:rPr lang="en-US" dirty="0" smtClean="0"/>
              <a:t>Blanching (white-color) of fingertips.</a:t>
            </a:r>
            <a:br>
              <a:rPr lang="en-US" dirty="0" smtClean="0"/>
            </a:br>
            <a:r>
              <a:rPr lang="en-US" dirty="0" smtClean="0"/>
              <a:t>Pain in fingers that subsides in a short time.</a:t>
            </a:r>
          </a:p>
          <a:p>
            <a:r>
              <a:rPr lang="en-US" dirty="0" smtClean="0"/>
              <a:t/>
            </a:r>
            <a:br>
              <a:rPr lang="en-US" dirty="0" smtClean="0"/>
            </a:br>
            <a:r>
              <a:rPr lang="en-US" b="1" dirty="0" smtClean="0"/>
              <a:t>Later Signs and Symptoms</a:t>
            </a:r>
          </a:p>
          <a:p>
            <a:pPr marL="171450" indent="-171450">
              <a:buFont typeface="Arial" panose="020B0604020202020204" pitchFamily="34" charset="0"/>
              <a:buChar char="•"/>
            </a:pPr>
            <a:r>
              <a:rPr lang="en-US" dirty="0" smtClean="0"/>
              <a:t>Loss of sense of touch or numbness.</a:t>
            </a:r>
          </a:p>
          <a:p>
            <a:pPr marL="171450" indent="-171450">
              <a:buFont typeface="Arial" panose="020B0604020202020204" pitchFamily="34" charset="0"/>
              <a:buChar char="•"/>
            </a:pPr>
            <a:r>
              <a:rPr lang="en-US" dirty="0" smtClean="0"/>
              <a:t>Blanching of entire fingers.</a:t>
            </a:r>
          </a:p>
          <a:p>
            <a:pPr marL="171450" indent="-171450">
              <a:buFont typeface="Arial" panose="020B0604020202020204" pitchFamily="34" charset="0"/>
              <a:buChar char="•"/>
            </a:pPr>
            <a:r>
              <a:rPr lang="en-US" dirty="0" smtClean="0"/>
              <a:t>Loss of grip strength in hand and fingers.</a:t>
            </a:r>
          </a:p>
          <a:p>
            <a:pPr marL="171450" indent="-171450">
              <a:buFont typeface="Arial" panose="020B0604020202020204" pitchFamily="34" charset="0"/>
              <a:buChar char="•"/>
            </a:pPr>
            <a:r>
              <a:rPr lang="en-US" dirty="0" smtClean="0"/>
              <a:t>Severe pain in fingers.</a:t>
            </a:r>
          </a:p>
          <a:p>
            <a:pPr marL="171450" indent="-171450">
              <a:buFont typeface="Arial" panose="020B0604020202020204" pitchFamily="34" charset="0"/>
              <a:buChar char="•"/>
            </a:pPr>
            <a:r>
              <a:rPr lang="en-US" dirty="0" smtClean="0"/>
              <a:t>Carpal tunnel syndrome or pressure on nerves in a wrist.</a:t>
            </a:r>
          </a:p>
          <a:p>
            <a:pPr marL="171450" indent="-171450">
              <a:buFont typeface="Arial" panose="020B0604020202020204" pitchFamily="34" charset="0"/>
              <a:buChar char="•"/>
            </a:pPr>
            <a:r>
              <a:rPr lang="en-US" dirty="0" smtClean="0"/>
              <a:t>Pain and loss of strength in arms.</a:t>
            </a:r>
          </a:p>
          <a:p>
            <a:pPr marL="171450" indent="-171450">
              <a:buFont typeface="Arial" panose="020B0604020202020204" pitchFamily="34" charset="0"/>
              <a:buChar char="•"/>
            </a:pPr>
            <a:r>
              <a:rPr lang="en-US" dirty="0" smtClean="0"/>
              <a:t>Loss of finger dexterity or coordination.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51</a:t>
            </a:fld>
            <a:endParaRPr lang="en-US"/>
          </a:p>
        </p:txBody>
      </p:sp>
    </p:spTree>
    <p:extLst>
      <p:ext uri="{BB962C8B-B14F-4D97-AF65-F5344CB8AC3E}">
        <p14:creationId xmlns:p14="http://schemas.microsoft.com/office/powerpoint/2010/main" val="12786523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Impact/vibrating tools or equipment</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tools designed to reduce vibrations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Allow machine to do the work; do not grip too tightly</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Maintain machines in proper working order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Alternate tasks using vibrating and non-vibrating tools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Training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PPE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52</a:t>
            </a:fld>
            <a:endParaRPr lang="en-US"/>
          </a:p>
        </p:txBody>
      </p:sp>
    </p:spTree>
    <p:extLst>
      <p:ext uri="{BB962C8B-B14F-4D97-AF65-F5344CB8AC3E}">
        <p14:creationId xmlns:p14="http://schemas.microsoft.com/office/powerpoint/2010/main" val="800125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https://www.osha.gov/SLTC/noisehearingconservation/healtheffects.html</a:t>
            </a:r>
          </a:p>
          <a:p>
            <a:pPr lvl="0"/>
            <a:endParaRPr lang="en-US" sz="1200" b="0" u="none"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b="1" dirty="0" smtClean="0">
                <a:effectLst/>
              </a:rPr>
              <a:t>Health Effects</a:t>
            </a:r>
          </a:p>
          <a:p>
            <a:r>
              <a:rPr lang="en-US" dirty="0" smtClean="0">
                <a:effectLst/>
              </a:rPr>
              <a:t>Exposure to high levels of noise can cause permanent hearing loss. Neither surgery nor a hearing aid can help correct this type of hearing loss. Short term exposure to loud noise can also cause a temporary change in hearing (your ears may feel stuffed up) or a ringing in your ears (tinnitus). These short-term problems may go away within a few minutes or hours after leaving the noise. However, repeated exposures to loud noise can lead to permanent tinnitus and/or hearing loss.</a:t>
            </a:r>
          </a:p>
          <a:p>
            <a:r>
              <a:rPr lang="en-US" dirty="0" smtClean="0">
                <a:effectLst/>
              </a:rPr>
              <a:t>Loud noise can create physical and psychological stress, reduce productivity, interfere with communication and concentration, and contribute to workplace accidents and injuries by making it difficult to hear warning signals. The effects of noise induced hearing loss can be profound, limiting your ability to hear high frequency sounds, understand speech, and seriously impairing your ability to communicate.</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53</a:t>
            </a:fld>
            <a:endParaRPr lang="en-US"/>
          </a:p>
        </p:txBody>
      </p:sp>
    </p:spTree>
    <p:extLst>
      <p:ext uri="{BB962C8B-B14F-4D97-AF65-F5344CB8AC3E}">
        <p14:creationId xmlns:p14="http://schemas.microsoft.com/office/powerpoint/2010/main" val="1508672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https://</a:t>
            </a:r>
            <a:r>
              <a:rPr lang="en-US" dirty="0" err="1" smtClean="0"/>
              <a:t>www.osha.gov</a:t>
            </a:r>
            <a:r>
              <a:rPr lang="en-US" dirty="0" smtClean="0"/>
              <a:t>/</a:t>
            </a:r>
            <a:r>
              <a:rPr lang="en-US" dirty="0" err="1" smtClean="0"/>
              <a:t>dts</a:t>
            </a:r>
            <a:r>
              <a:rPr lang="en-US" dirty="0" smtClean="0"/>
              <a:t>/</a:t>
            </a:r>
            <a:r>
              <a:rPr lang="en-US" dirty="0" err="1" smtClean="0"/>
              <a:t>osta</a:t>
            </a:r>
            <a:r>
              <a:rPr lang="en-US" dirty="0" smtClean="0"/>
              <a:t>/</a:t>
            </a:r>
            <a:r>
              <a:rPr lang="en-US" dirty="0" err="1" smtClean="0"/>
              <a:t>otm</a:t>
            </a:r>
            <a:r>
              <a:rPr lang="en-US" dirty="0" smtClean="0"/>
              <a:t>/</a:t>
            </a:r>
            <a:r>
              <a:rPr lang="en-US" dirty="0" err="1" smtClean="0"/>
              <a:t>new_noise</a:t>
            </a:r>
            <a:r>
              <a:rPr lang="en-US" dirty="0" smtClean="0"/>
              <a:t>/images/fig3.gif</a:t>
            </a:r>
          </a:p>
          <a:p>
            <a:endParaRPr lang="en-US" dirty="0" smtClean="0"/>
          </a:p>
          <a:p>
            <a:r>
              <a:rPr lang="en-US" dirty="0" smtClean="0"/>
              <a:t>https://</a:t>
            </a:r>
            <a:r>
              <a:rPr lang="en-US" dirty="0" err="1" smtClean="0"/>
              <a:t>www.osha.gov</a:t>
            </a:r>
            <a:r>
              <a:rPr lang="en-US" dirty="0" smtClean="0"/>
              <a:t>/SLTC/</a:t>
            </a:r>
            <a:r>
              <a:rPr lang="en-US" dirty="0" err="1" smtClean="0"/>
              <a:t>noisehearingconservation</a:t>
            </a:r>
            <a:r>
              <a:rPr lang="en-US" dirty="0" smtClean="0"/>
              <a:t>/</a:t>
            </a:r>
          </a:p>
          <a:p>
            <a:endParaRPr lang="en-US" dirty="0" smtClean="0"/>
          </a:p>
          <a:p>
            <a:r>
              <a:rPr lang="en-US" dirty="0" smtClean="0"/>
              <a:t>Action limit = 85 </a:t>
            </a:r>
            <a:r>
              <a:rPr lang="en-US" dirty="0" err="1" smtClean="0"/>
              <a:t>dBA</a:t>
            </a:r>
            <a:endParaRPr lang="en-US" dirty="0" smtClean="0"/>
          </a:p>
          <a:p>
            <a:r>
              <a:rPr lang="en-US" dirty="0" smtClean="0"/>
              <a:t>OSHA</a:t>
            </a:r>
            <a:r>
              <a:rPr lang="en-US" baseline="0" dirty="0" smtClean="0"/>
              <a:t> PEL = 90 </a:t>
            </a:r>
            <a:r>
              <a:rPr lang="en-US" baseline="0" dirty="0" err="1" smtClean="0"/>
              <a:t>dBA</a:t>
            </a:r>
            <a:r>
              <a:rPr lang="en-US" baseline="0" dirty="0" smtClean="0"/>
              <a:t> (8-hr TWA)</a:t>
            </a:r>
          </a:p>
          <a:p>
            <a:endParaRPr lang="en-US" baseline="0" dirty="0" smtClean="0"/>
          </a:p>
          <a:p>
            <a:r>
              <a:rPr lang="en-US" baseline="0" dirty="0" smtClean="0"/>
              <a:t>Hearing loss:</a:t>
            </a:r>
          </a:p>
          <a:p>
            <a:r>
              <a:rPr lang="en-US" baseline="0" dirty="0" smtClean="0"/>
              <a:t>85 </a:t>
            </a:r>
            <a:r>
              <a:rPr lang="en-US" baseline="0" dirty="0" err="1" smtClean="0"/>
              <a:t>dBA</a:t>
            </a:r>
            <a:r>
              <a:rPr lang="en-US" baseline="0" dirty="0" smtClean="0"/>
              <a:t> = Prolonged</a:t>
            </a:r>
          </a:p>
          <a:p>
            <a:r>
              <a:rPr lang="en-US" baseline="0" dirty="0" smtClean="0"/>
              <a:t>100 </a:t>
            </a:r>
            <a:r>
              <a:rPr lang="en-US" baseline="0" dirty="0" err="1" smtClean="0"/>
              <a:t>dBA</a:t>
            </a:r>
            <a:r>
              <a:rPr lang="en-US" baseline="0" dirty="0" smtClean="0"/>
              <a:t> = 15+ minutes</a:t>
            </a:r>
          </a:p>
          <a:p>
            <a:r>
              <a:rPr lang="en-US" baseline="0" dirty="0" smtClean="0"/>
              <a:t>120 </a:t>
            </a:r>
            <a:r>
              <a:rPr lang="en-US" baseline="0" dirty="0" err="1" smtClean="0"/>
              <a:t>dBA</a:t>
            </a:r>
            <a:r>
              <a:rPr lang="en-US" baseline="0" dirty="0" smtClean="0"/>
              <a:t> = 9 seconds</a:t>
            </a:r>
          </a:p>
          <a:p>
            <a:r>
              <a:rPr lang="en-US" baseline="0" dirty="0" smtClean="0"/>
              <a:t>140 </a:t>
            </a:r>
            <a:r>
              <a:rPr lang="en-US" baseline="0" dirty="0" err="1" smtClean="0"/>
              <a:t>dBA</a:t>
            </a:r>
            <a:r>
              <a:rPr lang="en-US" baseline="0" dirty="0" smtClean="0"/>
              <a:t> = Immediate</a:t>
            </a:r>
          </a:p>
          <a:p>
            <a:pPr lvl="2"/>
            <a:endParaRPr lang="en-US" sz="10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Hearing loss – temporary or permanent</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Tinnitus (ringing in the ears)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Physical and psychological stress, reduced productivity, interference with communication and concentration</a:t>
            </a:r>
          </a:p>
          <a:p>
            <a:pPr lvl="3"/>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Signs that workplace is too noisy – ringing in ears after leaving work; having to shout to be heard by co-worker an arm’s length away; frequent headaches; experiencing temporary hearing loss when leaving work</a:t>
            </a:r>
          </a:p>
          <a:p>
            <a:endParaRPr lang="en-US" dirty="0" smtClean="0"/>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Noise, another significant physical hazard, can be controlled by various measures. Noise can be reduced by installing equipment and systems that have been engineered, designed, and built to operate quietly; by enclosing or shielding noisy equipment; by making certain that equipment is in good repair and properly maintained with all worn or unbalanced parts replaced; by mounting noisy equipment on special mounts to reduce vibration; and by installing silencers, mufflers, or baffles.</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Substituting quiet work methods for noisy ones is another significant way to reduce noise, for example, welding parts rather than riveting them. Also, treating floors, ceilings, and walls with acoustical material can reduce reflected or reverberant noise. In addition, erecting sound barriers at adjacent work stations around noisy operations will reduce worker exposure to noise generated at adjacent work stations.</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It is also possible to reduce noise exposure by increasing the distance between the source and the receiver, by isolating workers in acoustical booths, limiting workers' exposure time to noise, and by providing hearing protection. OSHA requires that workers in noisy surroundings be periodically tested as a precaution against hearing loss.</a:t>
            </a:r>
          </a:p>
          <a:p>
            <a:endParaRPr lang="en-US" dirty="0" smtClean="0"/>
          </a:p>
          <a:p>
            <a:pPr lvl="3"/>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54</a:t>
            </a:fld>
            <a:endParaRPr lang="en-US"/>
          </a:p>
        </p:txBody>
      </p:sp>
    </p:spTree>
    <p:extLst>
      <p:ext uri="{BB962C8B-B14F-4D97-AF65-F5344CB8AC3E}">
        <p14:creationId xmlns:p14="http://schemas.microsoft.com/office/powerpoint/2010/main" val="2910597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https://www.osha.gov/SLTC/noisehearingconservation/evaluation.html</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effectLst/>
              </a:rPr>
              <a:t>There are several ways to control and reduce worker exposure to noise in a workplace where exposure has been shown to be excessive.</a:t>
            </a:r>
          </a:p>
          <a:p>
            <a:endParaRPr lang="en-US" dirty="0" smtClean="0">
              <a:effectLst/>
            </a:endParaRPr>
          </a:p>
          <a:p>
            <a:r>
              <a:rPr lang="en-US" b="1" dirty="0" smtClean="0">
                <a:effectLst/>
              </a:rPr>
              <a:t>Engineering controls</a:t>
            </a:r>
            <a:r>
              <a:rPr lang="en-US" dirty="0" smtClean="0">
                <a:effectLst/>
              </a:rPr>
              <a:t> involve modifying or replacing equipment, or making related physical changes at the noise source or along the transmission path to reduce the noise level at the worker's ear. Examples of inexpensive, effective engineering controls include some of the following: Choose low-noise tools and machinery; Maintain and lubricate machinery and equipment (e.g., oil bearings); Place a barrier between the noise source and employee (e.g., sound walls or curtains); and Enclose or isolate the noise source.</a:t>
            </a:r>
          </a:p>
          <a:p>
            <a:endParaRPr lang="en-US" dirty="0" smtClean="0">
              <a:effectLst/>
            </a:endParaRPr>
          </a:p>
          <a:p>
            <a:r>
              <a:rPr lang="en-US" b="1" dirty="0" smtClean="0">
                <a:effectLst/>
              </a:rPr>
              <a:t>Administrative controls</a:t>
            </a:r>
            <a:r>
              <a:rPr lang="en-US" dirty="0" smtClean="0">
                <a:effectLst/>
              </a:rPr>
              <a:t> are changes in the workplace or schedule that reduce or eliminate the worker exposure to noise. Examples include: Operating noisy machines during shifts when fewer people are exposed; Limiting the amount of time a person spends at a noise source; Providing quiet areas where workers can gain relief from hazardous noise sources; and Controlling noise exposure through distance is often an effective, yet simple and inexpensive administrative control. Specifically, for every doubling of the distance between the source of noise and the worker, the noise is decreased by 6 </a:t>
            </a:r>
            <a:r>
              <a:rPr lang="en-US" dirty="0" err="1" smtClean="0">
                <a:effectLst/>
              </a:rPr>
              <a:t>dBA</a:t>
            </a:r>
            <a:r>
              <a:rPr lang="en-US" dirty="0" smtClean="0">
                <a:effectLst/>
              </a:rPr>
              <a:t>.</a:t>
            </a: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Noise reduction</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equipment and systems that operate quietly</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Enclose or shield noisy equipment; erect sound barriers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Keep equipment in good repair and properly maintained</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special mounts that reduce noise from vibrations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Install silencers, mufflers, or baffles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Weld parts rather than rivet</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acoustical material on floors, ceilings, and walls</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distance between source and receiver</a:t>
            </a:r>
          </a:p>
          <a:p>
            <a:pPr marL="285750" lvl="0" indent="-2857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Provide hearing protection</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endParaRPr lang="en-US" sz="120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55</a:t>
            </a:fld>
            <a:endParaRPr lang="en-US"/>
          </a:p>
        </p:txBody>
      </p:sp>
    </p:spTree>
    <p:extLst>
      <p:ext uri="{BB962C8B-B14F-4D97-AF65-F5344CB8AC3E}">
        <p14:creationId xmlns:p14="http://schemas.microsoft.com/office/powerpoint/2010/main" val="5451766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https://www.osha.gov/dts/osta/otm/new_noise/index.html#noisecontroleng </a:t>
            </a:r>
          </a:p>
          <a:p>
            <a:pPr lvl="0"/>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Hearing protection devices (HPDs) are considered the last option for controlling noise exposures. HPDs are generally used during the time it takes to implement engineering or administrative controls, or when such controls are not feasible. Unless great care is taken in establishing a hearing conservation program, workers will often receive very little benefit from HPDs. The best hearing protector, when fitted correctly, is one that is accepted by the worker and worn properly. If the worker exposure is above 85 </a:t>
            </a:r>
            <a:r>
              <a:rPr lang="en-US" sz="12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dBA</a:t>
            </a: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(8-hour TWA), hearing protection must be made available, along with the other requirements in the hearing protection program.</a:t>
            </a:r>
          </a:p>
          <a:p>
            <a:pPr lvl="0"/>
            <a:endPar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dirty="0" smtClean="0">
                <a:effectLst/>
              </a:rPr>
              <a:t>All hearing protectors are provided with an NRR (Noise Reduction Rating),</a:t>
            </a:r>
            <a:r>
              <a:rPr lang="en-US" baseline="0" dirty="0" smtClean="0">
                <a:effectLst/>
              </a:rPr>
              <a:t> which</a:t>
            </a:r>
            <a:r>
              <a:rPr lang="en-US" dirty="0" smtClean="0">
                <a:effectLst/>
              </a:rPr>
              <a:t> is based on the attenuation of continuous noise and may not be an accurate indicator of the protection attainable against impulse noise.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56</a:t>
            </a:fld>
            <a:endParaRPr lang="en-US"/>
          </a:p>
        </p:txBody>
      </p:sp>
    </p:spTree>
    <p:extLst>
      <p:ext uri="{BB962C8B-B14F-4D97-AF65-F5344CB8AC3E}">
        <p14:creationId xmlns:p14="http://schemas.microsoft.com/office/powerpoint/2010/main" val="2524956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596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486478-9110-4429-BD4E-EA9E0F0EB0A2}" type="slidenum">
              <a:rPr lang="en-US" smtClean="0"/>
              <a:pPr eaLnBrk="1" hangingPunct="1"/>
              <a:t>57</a:t>
            </a:fld>
            <a:endParaRPr lang="en-US" smtClean="0"/>
          </a:p>
        </p:txBody>
      </p:sp>
      <p:sp>
        <p:nvSpPr>
          <p:cNvPr id="596996" name="Rectangle 2"/>
          <p:cNvSpPr>
            <a:spLocks noGrp="1" noRot="1" noChangeAspect="1" noChangeArrowheads="1" noTextEdit="1"/>
          </p:cNvSpPr>
          <p:nvPr>
            <p:ph type="sldImg"/>
          </p:nvPr>
        </p:nvSpPr>
        <p:spPr>
          <a:xfrm>
            <a:off x="1905000" y="484188"/>
            <a:ext cx="3940175" cy="2954337"/>
          </a:xfrm>
          <a:ln/>
        </p:spPr>
      </p:sp>
      <p:sp>
        <p:nvSpPr>
          <p:cNvPr id="596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Earplugs, earmuffs, or hearing bands alone might not provide sufficient protection from significantly high noise levels. In this case, workers should wear double hearing protection-earmuffs with earplugs. Avoid corded earplugs, as the cord would interfere with the muff seal. Additionally, hearing bands cannot be worn with earplugs or earmuffs, as the connected band would interfere with the muff seal, and there is no room to insert earplugs at the same time.</a:t>
            </a:r>
            <a:endParaRPr lang="en-US" dirty="0" smtClean="0"/>
          </a:p>
          <a:p>
            <a:pPr eaLnBrk="1" hangingPunct="1"/>
            <a:endParaRPr lang="en-US" dirty="0" smtClean="0"/>
          </a:p>
          <a:p>
            <a:pPr eaLnBrk="1" hangingPunct="1"/>
            <a:endParaRPr lang="en-US" dirty="0" smtClean="0"/>
          </a:p>
          <a:p>
            <a:pPr eaLnBrk="1" hangingPunct="1"/>
            <a:r>
              <a:rPr lang="en-US" dirty="0" smtClean="0"/>
              <a:t>Workers whose 8-hour time weighted average exposures exceed 100 decibels should wear double hearing protection (wearing earplugs and earmuffs simultaneously). </a:t>
            </a:r>
            <a:endParaRPr lang="en-US" b="1" dirty="0" smtClean="0"/>
          </a:p>
          <a:p>
            <a:pPr eaLnBrk="1" hangingPunct="1"/>
            <a:r>
              <a:rPr lang="en-US" b="1" dirty="0" smtClean="0"/>
              <a:t>NOTE:</a:t>
            </a:r>
            <a:r>
              <a:rPr lang="en-US" dirty="0" smtClean="0"/>
              <a:t> The term "double hearing protection" is misleading. The attenuation provided from any combination earplug and earmuff is not equal to the sum of their individual attenuation values.</a:t>
            </a:r>
          </a:p>
          <a:p>
            <a:pPr eaLnBrk="1" hangingPunct="1"/>
            <a:endParaRPr lang="en-US" dirty="0" smtClean="0"/>
          </a:p>
          <a:p>
            <a:pPr eaLnBrk="1" hangingPunct="1"/>
            <a:r>
              <a:rPr lang="en-US" dirty="0" smtClean="0"/>
              <a:t>To calculate the dual hearing protection using the noise reduction rating, take the higher NRR and add five (5) to the field adjusted NRR (listed NRR – 7 + 5); the extra five (5) is all that is added for the second device.</a:t>
            </a:r>
          </a:p>
        </p:txBody>
      </p:sp>
    </p:spTree>
    <p:extLst>
      <p:ext uri="{BB962C8B-B14F-4D97-AF65-F5344CB8AC3E}">
        <p14:creationId xmlns:p14="http://schemas.microsoft.com/office/powerpoint/2010/main" val="3394146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science of ergonomics studies and evaluates a full range of tasks including, but not limited to, lifting, holding, pushing, walking, and reaching. Many ergonomic problems result from technological changes, such as increased assembly line speeds, adding specialized tasks, and increased repetition; some problems arise from poorly designed job tasks. Any of those conditions can cause ergonomic hazards such as excessive vibration and noise, eye strain, repetitive motion, and heavy lifting problems. Improperly designed tools or work areas also can be ergonomic hazards. Repetitive motions or repeated shocks over prolonged periods of time as in jobs involving sorting, assembling, and data entry can often cause irritation and inflammation of the tendon sheath of the hands and arms, a condition known as carpal tunnel syndrome.</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Well-designed, ergonomic work environment can include increased efficiency, fewer accidents, lower operating costs. and more effective use of personnel.</a:t>
            </a:r>
          </a:p>
        </p:txBody>
      </p:sp>
      <p:sp>
        <p:nvSpPr>
          <p:cNvPr id="4" name="Slide Number Placeholder 3"/>
          <p:cNvSpPr>
            <a:spLocks noGrp="1"/>
          </p:cNvSpPr>
          <p:nvPr>
            <p:ph type="sldNum" sz="quarter" idx="10"/>
          </p:nvPr>
        </p:nvSpPr>
        <p:spPr/>
        <p:txBody>
          <a:bodyPr/>
          <a:lstStyle/>
          <a:p>
            <a:fld id="{F5D18354-FAF5-4E98-B57F-F6182A7992A0}" type="slidenum">
              <a:rPr lang="en-US" smtClean="0"/>
              <a:t>58</a:t>
            </a:fld>
            <a:endParaRPr lang="en-US"/>
          </a:p>
        </p:txBody>
      </p:sp>
    </p:spTree>
    <p:extLst>
      <p:ext uri="{BB962C8B-B14F-4D97-AF65-F5344CB8AC3E}">
        <p14:creationId xmlns:p14="http://schemas.microsoft.com/office/powerpoint/2010/main" val="1354543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hlinkClick r:id="rId3" tooltip="Musculoskeletal disorders (MSDs)"/>
              </a:rPr>
              <a:t>https://www.osha.gov/SLTC/ergonomics/index.html </a:t>
            </a:r>
          </a:p>
          <a:p>
            <a:endParaRPr lang="en-US" dirty="0" smtClean="0">
              <a:effectLst/>
              <a:hlinkClick r:id="rId3" tooltip="Musculoskeletal disorders (MSDs)"/>
            </a:endParaRPr>
          </a:p>
          <a:p>
            <a:r>
              <a:rPr lang="en-US" dirty="0" smtClean="0">
                <a:effectLst/>
                <a:hlinkClick r:id="rId3" tooltip="Musculoskeletal disorders (MSDs)"/>
              </a:rPr>
              <a:t>Musculoskeletal disorders (MSDs)</a:t>
            </a:r>
            <a:r>
              <a:rPr lang="en-US" dirty="0" smtClean="0">
                <a:effectLst/>
              </a:rPr>
              <a:t> affect the muscles, nerves, blood vessels, ligaments and tendons. Workers in many different industries and occupations can be exposed to risk factors at work, such as lifting heavy items, bending, reaching overhead, pushing and pulling heavy loads, working in awkward body postures and performing the same or similar tasks repetitively.</a:t>
            </a:r>
          </a:p>
          <a:p>
            <a:endParaRPr lang="en-US" sz="1200" dirty="0" smtClean="0">
              <a:effectLst/>
            </a:endParaRPr>
          </a:p>
          <a:p>
            <a:r>
              <a:rPr lang="en-US" b="1" dirty="0" smtClean="0">
                <a:effectLst/>
              </a:rPr>
              <a:t>Examples of Musculoskeletal Disorders (MSDs)</a:t>
            </a:r>
          </a:p>
          <a:p>
            <a:pPr marL="171450" indent="-171450">
              <a:buFont typeface="Arial" panose="020B0604020202020204" pitchFamily="34" charset="0"/>
              <a:buChar char="•"/>
            </a:pPr>
            <a:r>
              <a:rPr lang="en-US" dirty="0" smtClean="0">
                <a:effectLst/>
              </a:rPr>
              <a:t>Carpal tunnel syndrome</a:t>
            </a:r>
          </a:p>
          <a:p>
            <a:pPr marL="171450" indent="-171450">
              <a:buFont typeface="Arial" panose="020B0604020202020204" pitchFamily="34" charset="0"/>
              <a:buChar char="•"/>
            </a:pPr>
            <a:r>
              <a:rPr lang="en-US" dirty="0" smtClean="0">
                <a:effectLst/>
              </a:rPr>
              <a:t>Tendinitis</a:t>
            </a:r>
          </a:p>
          <a:p>
            <a:pPr marL="171450" indent="-171450">
              <a:buFont typeface="Arial" panose="020B0604020202020204" pitchFamily="34" charset="0"/>
              <a:buChar char="•"/>
            </a:pPr>
            <a:r>
              <a:rPr lang="en-US" dirty="0" smtClean="0">
                <a:effectLst/>
              </a:rPr>
              <a:t>Rotator cuff injuries (affects the shoulder)</a:t>
            </a:r>
          </a:p>
          <a:p>
            <a:pPr marL="171450" indent="-171450">
              <a:buFont typeface="Arial" panose="020B0604020202020204" pitchFamily="34" charset="0"/>
              <a:buChar char="•"/>
            </a:pPr>
            <a:r>
              <a:rPr lang="en-US" dirty="0" smtClean="0">
                <a:effectLst/>
              </a:rPr>
              <a:t>Epicondylitis (affects the elbow)</a:t>
            </a:r>
          </a:p>
          <a:p>
            <a:pPr marL="171450" indent="-171450">
              <a:buFont typeface="Arial" panose="020B0604020202020204" pitchFamily="34" charset="0"/>
              <a:buChar char="•"/>
            </a:pPr>
            <a:r>
              <a:rPr lang="en-US" dirty="0" smtClean="0">
                <a:effectLst/>
              </a:rPr>
              <a:t>Trigger finger</a:t>
            </a:r>
          </a:p>
          <a:p>
            <a:pPr marL="171450" indent="-171450">
              <a:buFont typeface="Arial" panose="020B0604020202020204" pitchFamily="34" charset="0"/>
              <a:buChar char="•"/>
            </a:pPr>
            <a:r>
              <a:rPr lang="en-US" dirty="0" smtClean="0">
                <a:effectLst/>
              </a:rPr>
              <a:t>Muscle strains and low back injuries</a:t>
            </a:r>
          </a:p>
          <a:p>
            <a:endParaRPr lang="en-US" sz="1200" dirty="0">
              <a:effectLst/>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59</a:t>
            </a:fld>
            <a:endParaRPr lang="en-US"/>
          </a:p>
        </p:txBody>
      </p:sp>
    </p:spTree>
    <p:extLst>
      <p:ext uri="{BB962C8B-B14F-4D97-AF65-F5344CB8AC3E}">
        <p14:creationId xmlns:p14="http://schemas.microsoft.com/office/powerpoint/2010/main" val="168619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a:t>
            </a:r>
            <a:r>
              <a:rPr lang="en-US" sz="1200" b="1"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www.osha.gov</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/Publications/OSHA3143/OSHA3143.htm</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Chemical Hazards</a:t>
            </a:r>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Harmful chemical compounds in the form of </a:t>
            </a:r>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solids, liquids, gases, mists, dusts, fumes, and vapors </a:t>
            </a:r>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exert toxic effects by inhalation (breathing), absorption (through direct contact with the skin), or ingestion (eating or drinking). Airborne chemical hazards exist as concentrations of mists, vapors, gases, fumes, or solids. Some are toxic through inhalation and some of them irritate the skin on contact; some can be toxic by absorption through the skin or through ingestion, and some are corrosive to living tissue.</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degree of worker risk from exposure to any given substance depends on the nature and potency of the toxic effects and the magnitude and duration of exposure.</a:t>
            </a:r>
          </a:p>
          <a:p>
            <a:endPar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Information on the risk to workers from chemical hazards can be obtained from the Safety Data Sheet (SDS) that OSHA'S Hazard Communication Standard requires be supplied by the manufacturer or importer to the purchaser of all hazardous materials. The SDS is a summary of the important health, safety, and toxicological information on the chemical or the mixture's ingredients. Other provisions of the Hazard Communication Standard require that all containers of hazardous substances in the workplace have appropriate warning and identification labels.</a:t>
            </a:r>
            <a:endParaRPr lang="en-US" sz="1200" dirty="0" smtClean="0"/>
          </a:p>
          <a:p>
            <a:endParaRPr lang="en-US" sz="1200" dirty="0" smtClean="0"/>
          </a:p>
          <a:p>
            <a:r>
              <a:rPr lang="en-US" sz="1200" baseline="0" dirty="0" smtClean="0"/>
              <a:t>SDS(s) are not required for asbestos, silica, lead, or and other non-manufactured chemicals, but they are recommended</a:t>
            </a:r>
          </a:p>
          <a:p>
            <a:endParaRPr lang="en-US" sz="1200" baseline="0" dirty="0" smtClean="0"/>
          </a:p>
          <a:p>
            <a:r>
              <a:rPr lang="en-US" sz="1200" baseline="0" dirty="0" smtClean="0"/>
              <a:t>Some unintended by-products of production may be hazardous, but may not be included in a SDS. Ex. CO as a byproduct of combustion. You may have an SDS on a gas being used, but not on the CO that is emitted.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dirty="0" smtClean="0"/>
              <a:t>Depiction notes:</a:t>
            </a:r>
          </a:p>
          <a:p>
            <a:pPr marL="171450" indent="-171450">
              <a:buFontTx/>
              <a:buChar char="-"/>
            </a:pPr>
            <a:r>
              <a:rPr lang="en-US" sz="1200" dirty="0" smtClean="0"/>
              <a:t>Welding generates fumes, which</a:t>
            </a:r>
            <a:r>
              <a:rPr lang="en-US" sz="1200" baseline="0" dirty="0" smtClean="0"/>
              <a:t> </a:t>
            </a:r>
            <a:r>
              <a:rPr lang="en-US" sz="1200" dirty="0" smtClean="0"/>
              <a:t>is an example of an aerosol</a:t>
            </a:r>
          </a:p>
          <a:p>
            <a:pPr marL="171450" indent="-171450">
              <a:buFontTx/>
              <a:buChar char="-"/>
            </a:pPr>
            <a:r>
              <a:rPr lang="en-US" sz="1200" dirty="0" smtClean="0"/>
              <a:t>Grinding/Cutting/etc.</a:t>
            </a:r>
            <a:r>
              <a:rPr lang="en-US" sz="1200" baseline="0" dirty="0" smtClean="0"/>
              <a:t> generates dusts. </a:t>
            </a:r>
            <a:r>
              <a:rPr lang="en-US" sz="1200" dirty="0" smtClean="0"/>
              <a:t>Silica</a:t>
            </a:r>
            <a:r>
              <a:rPr lang="en-US" sz="1200" baseline="0" dirty="0" smtClean="0"/>
              <a:t> is an example of a suspended dust particle</a:t>
            </a:r>
          </a:p>
          <a:p>
            <a:pPr marL="171450" indent="-171450">
              <a:buFontTx/>
              <a:buChar char="-"/>
            </a:pPr>
            <a:r>
              <a:rPr lang="en-US" sz="1200" dirty="0" smtClean="0"/>
              <a:t>Spraying</a:t>
            </a:r>
            <a:r>
              <a:rPr lang="en-US" sz="1200" baseline="0" dirty="0" smtClean="0"/>
              <a:t> paints is an example of generating mists</a:t>
            </a:r>
          </a:p>
          <a:p>
            <a:pPr marL="171450" indent="-171450">
              <a:buFontTx/>
              <a:buChar char="-"/>
            </a:pPr>
            <a:r>
              <a:rPr lang="en-US" sz="1200" baseline="0" dirty="0" smtClean="0"/>
              <a:t>Chemical storage units may contain any/all states of chemical hazards</a:t>
            </a:r>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4098153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https://www.osha.gov/SLTC/ergonomics/identifyprobs.html</a:t>
            </a:r>
          </a:p>
          <a:p>
            <a:endParaRPr lang="en-US" sz="12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dirty="0" smtClean="0">
                <a:effectLst/>
              </a:rPr>
              <a:t>The risk of Musculoskeletal</a:t>
            </a:r>
            <a:r>
              <a:rPr lang="en-US" sz="1200" baseline="0" dirty="0" smtClean="0">
                <a:effectLst/>
              </a:rPr>
              <a:t> Disorders (</a:t>
            </a:r>
            <a:r>
              <a:rPr lang="en-US" sz="1200" dirty="0" smtClean="0">
                <a:effectLst/>
              </a:rPr>
              <a:t>MSDs) injury depends on work positions and postures, how often the task is performed, the level of required effort and how long the task lasts. Risk factors that may lead to the development of MSDs include:</a:t>
            </a:r>
          </a:p>
          <a:p>
            <a:pPr marL="171450" indent="-171450">
              <a:buFont typeface="Arial" panose="020B0604020202020204" pitchFamily="34" charset="0"/>
              <a:buChar char="•"/>
            </a:pPr>
            <a:r>
              <a:rPr lang="en-US" sz="1200" b="1" dirty="0" smtClean="0">
                <a:effectLst/>
              </a:rPr>
              <a:t>Exerting excessive force</a:t>
            </a:r>
            <a:r>
              <a:rPr lang="en-US" sz="1200" dirty="0" smtClean="0">
                <a:effectLst/>
              </a:rPr>
              <a:t>. Examples include lifting heavy objects or people, pushing or pulling heavy loads, manually pouring materials, or maintaining control of equipment or tools.</a:t>
            </a:r>
          </a:p>
          <a:p>
            <a:pPr marL="171450" indent="-171450">
              <a:buFont typeface="Arial" panose="020B0604020202020204" pitchFamily="34" charset="0"/>
              <a:buChar char="•"/>
            </a:pPr>
            <a:r>
              <a:rPr lang="en-US" sz="1200" b="1" dirty="0" smtClean="0">
                <a:effectLst/>
              </a:rPr>
              <a:t>Performing the same or similar tasks repetitively</a:t>
            </a:r>
            <a:r>
              <a:rPr lang="en-US" sz="1200" dirty="0" smtClean="0">
                <a:effectLst/>
              </a:rPr>
              <a:t>. Performing the same motion or series of motions continually or frequently for an extended period of time. </a:t>
            </a:r>
          </a:p>
          <a:p>
            <a:pPr marL="171450" indent="-171450">
              <a:buFont typeface="Arial" panose="020B0604020202020204" pitchFamily="34" charset="0"/>
              <a:buChar char="•"/>
            </a:pPr>
            <a:r>
              <a:rPr lang="en-US" sz="1200" b="1" dirty="0" smtClean="0">
                <a:effectLst/>
              </a:rPr>
              <a:t>Working in awkward postures or being in the same posture for long periods of time</a:t>
            </a:r>
            <a:r>
              <a:rPr lang="en-US" sz="1200" dirty="0" smtClean="0">
                <a:effectLst/>
              </a:rPr>
              <a:t>. Using positions that place stress on the body, such as prolonged or repetitive reaching above shoulder height, kneeling, squatting, leaning over a counter, using a knife with wrists bent, or twisting the torso while lifting.</a:t>
            </a:r>
          </a:p>
          <a:p>
            <a:pPr marL="171450" indent="-171450">
              <a:buFont typeface="Arial" panose="020B0604020202020204" pitchFamily="34" charset="0"/>
              <a:buChar char="•"/>
            </a:pPr>
            <a:r>
              <a:rPr lang="en-US" sz="1200" b="1" dirty="0" smtClean="0">
                <a:effectLst/>
              </a:rPr>
              <a:t>Localized pressure into the body part</a:t>
            </a:r>
            <a:r>
              <a:rPr lang="en-US" sz="1200" dirty="0" smtClean="0">
                <a:effectLst/>
              </a:rPr>
              <a:t>. Pressing the body or part of the body (such as the hand) against hard or sharp edges, or using the hand as a hammer.</a:t>
            </a:r>
          </a:p>
          <a:p>
            <a:pPr marL="171450" indent="-171450">
              <a:buFont typeface="Arial" panose="020B0604020202020204" pitchFamily="34" charset="0"/>
              <a:buChar char="•"/>
            </a:pPr>
            <a:r>
              <a:rPr lang="en-US" sz="1200" b="1" dirty="0" smtClean="0">
                <a:effectLst/>
              </a:rPr>
              <a:t>Cold temperatures</a:t>
            </a:r>
            <a:r>
              <a:rPr lang="en-US" sz="1200" dirty="0" smtClean="0">
                <a:effectLst/>
              </a:rPr>
              <a:t>. In combination with any one of the above risk factors may also increase the potential for MSDs to develop. For example, many of the operations in meatpacking and poultry processing occur with a chilled product or in a cold environment.</a:t>
            </a:r>
          </a:p>
          <a:p>
            <a:pPr marL="171450" indent="-171450">
              <a:buFont typeface="Arial" panose="020B0604020202020204" pitchFamily="34" charset="0"/>
              <a:buChar char="•"/>
            </a:pPr>
            <a:r>
              <a:rPr lang="en-US" sz="1200" b="1" dirty="0" smtClean="0">
                <a:effectLst/>
              </a:rPr>
              <a:t>Vibration</a:t>
            </a:r>
            <a:r>
              <a:rPr lang="en-US" sz="1200" dirty="0" smtClean="0">
                <a:effectLst/>
              </a:rPr>
              <a:t>. Both whole body and hand-arm, can cause a number of health effects. Hand-arm vibration can damage small capillaries that supply nutrients and can make hand tools more difficult to control. Hand-arm vibration may cause a worker to lose feeling in the hands and arms resulting in increased force exertion to control hand-powered tools (e.g. hammer drills, portable grinders, chainsaws) in much the same way gloves limit feeling in the hands. The effects of vibration can damage the body and greatly increase the force which must be exerted for a task.</a:t>
            </a:r>
          </a:p>
          <a:p>
            <a:pPr marL="171450" indent="-171450">
              <a:buFont typeface="Arial" panose="020B0604020202020204" pitchFamily="34" charset="0"/>
              <a:buChar char="•"/>
            </a:pPr>
            <a:r>
              <a:rPr lang="en-US" sz="1200" b="1" dirty="0" smtClean="0">
                <a:effectLst/>
              </a:rPr>
              <a:t>Combined exposure to several risk factors</a:t>
            </a:r>
            <a:r>
              <a:rPr lang="en-US" sz="1200" dirty="0" smtClean="0">
                <a:effectLst/>
              </a:rPr>
              <a:t>. May place workers at a higher risk for MSDs than does exposure to any one risk factor.</a:t>
            </a:r>
            <a:endParaRPr lang="en-US" sz="1200" dirty="0">
              <a:effectLst/>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60</a:t>
            </a:fld>
            <a:endParaRPr lang="en-US"/>
          </a:p>
        </p:txBody>
      </p:sp>
    </p:spTree>
    <p:extLst>
      <p:ext uri="{BB962C8B-B14F-4D97-AF65-F5344CB8AC3E}">
        <p14:creationId xmlns:p14="http://schemas.microsoft.com/office/powerpoint/2010/main" val="4087581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hazards are avoided primarily by the effective design of a job or jobsite and better designed tools or equipment that meet workers' needs in terms of physical environment and job tasks. Through thorough worksite analyses, employers can set up procedures to correct or control ergonomic hazards by using the appropriate engineering controls (e.g., designing or re-designing work stations, lighting, tools, and equipment); teaching correct work practices (e.g., proper lifting methods); employing proper administrative controls (e.g., shifting workers among several different tasks, reducing production demand, and increasing rest breaks); and, if necessary, providing and mandating personal protective equipment. Evaluating working conditions from an ergonomics standpoint involves looking at the total physiological and psychological demands of the job on the worker.</a:t>
            </a:r>
          </a:p>
          <a:p>
            <a:endParaRPr lang="en-US" dirty="0" smtClean="0"/>
          </a:p>
          <a:p>
            <a:endParaRPr lang="en-US" dirty="0" smtClean="0"/>
          </a:p>
          <a:p>
            <a:r>
              <a:rPr lang="en-US" dirty="0" smtClean="0"/>
              <a:t>Use ergonomically designed tools</a:t>
            </a:r>
          </a:p>
          <a:p>
            <a:r>
              <a:rPr lang="en-US" dirty="0" smtClean="0"/>
              <a:t>Use correct work practices</a:t>
            </a:r>
          </a:p>
          <a:p>
            <a:pPr lvl="1"/>
            <a:r>
              <a:rPr lang="en-US" dirty="0" smtClean="0"/>
              <a:t>Proper lifting techniques</a:t>
            </a:r>
          </a:p>
          <a:p>
            <a:r>
              <a:rPr lang="en-US" dirty="0" smtClean="0"/>
              <a:t>Ask for help when handling:</a:t>
            </a:r>
          </a:p>
          <a:p>
            <a:pPr lvl="1"/>
            <a:r>
              <a:rPr lang="en-US" sz="1600" dirty="0" smtClean="0"/>
              <a:t>Heavy loads</a:t>
            </a:r>
          </a:p>
          <a:p>
            <a:pPr lvl="1"/>
            <a:r>
              <a:rPr lang="en-US" sz="1600" dirty="0" smtClean="0"/>
              <a:t>Bulky/Awkward materials</a:t>
            </a:r>
          </a:p>
          <a:p>
            <a:r>
              <a:rPr lang="en-US" dirty="0" smtClean="0"/>
              <a:t>Properly fitting PPE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61</a:t>
            </a:fld>
            <a:endParaRPr lang="en-US"/>
          </a:p>
        </p:txBody>
      </p:sp>
    </p:spTree>
    <p:extLst>
      <p:ext uri="{BB962C8B-B14F-4D97-AF65-F5344CB8AC3E}">
        <p14:creationId xmlns:p14="http://schemas.microsoft.com/office/powerpoint/2010/main" val="855386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63</a:t>
            </a:fld>
            <a:endParaRPr lang="en-US"/>
          </a:p>
        </p:txBody>
      </p:sp>
    </p:spTree>
    <p:extLst>
      <p:ext uri="{BB962C8B-B14F-4D97-AF65-F5344CB8AC3E}">
        <p14:creationId xmlns:p14="http://schemas.microsoft.com/office/powerpoint/2010/main" val="3798324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64</a:t>
            </a:fld>
            <a:endParaRPr lang="en-US"/>
          </a:p>
        </p:txBody>
      </p:sp>
    </p:spTree>
    <p:extLst>
      <p:ext uri="{BB962C8B-B14F-4D97-AF65-F5344CB8AC3E}">
        <p14:creationId xmlns:p14="http://schemas.microsoft.com/office/powerpoint/2010/main" val="21032762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65</a:t>
            </a:fld>
            <a:endParaRPr lang="en-US"/>
          </a:p>
        </p:txBody>
      </p:sp>
    </p:spTree>
    <p:extLst>
      <p:ext uri="{BB962C8B-B14F-4D97-AF65-F5344CB8AC3E}">
        <p14:creationId xmlns:p14="http://schemas.microsoft.com/office/powerpoint/2010/main" val="2929508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BC1677A-33D6-4829-9A09-00DEA6189AA5}"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905000" y="484188"/>
            <a:ext cx="3940175" cy="2954337"/>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5174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Effects of chemical exposures</a:t>
            </a:r>
            <a:endParaRPr lang="en-US" sz="11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May pose risk of fire and explosion hazards, as well as corrosive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hazards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May put workers at risk of developing health problems such as heart ailments, central nervous system damage, kidney damage, lung damage, sterility, cancer, burns, or rashes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190,000 illnesses caused by chemical exposure annually in the US</a:t>
            </a:r>
            <a:endPar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50,000 deaths caused by chemical exposure annually in the US</a:t>
            </a:r>
          </a:p>
          <a:p>
            <a:pPr lvl="2"/>
            <a:endPar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Tx/>
              <a:buNone/>
            </a:pPr>
            <a:r>
              <a:rPr lang="en-US" dirty="0" smtClean="0"/>
              <a:t>Burns</a:t>
            </a:r>
            <a:r>
              <a:rPr lang="en-US" baseline="0" dirty="0" smtClean="0"/>
              <a:t> and rashes are examples of local impacts of chemical exposure. (May be reversible or irreversible)</a:t>
            </a:r>
          </a:p>
          <a:p>
            <a:pPr marL="0" indent="0">
              <a:buFontTx/>
              <a:buNone/>
            </a:pPr>
            <a:r>
              <a:rPr lang="en-US" baseline="0" dirty="0" smtClean="0"/>
              <a:t>The rest of the health problems in the chart are examples of systemic impacts of chemical exposure. (Likely irreversible)</a:t>
            </a:r>
          </a:p>
          <a:p>
            <a:pPr lvl="2">
              <a:buFontTx/>
              <a:buNone/>
            </a:pP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216735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Common ways workers encounter chemical hazards </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Inhalation</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Grinding/Cutting/Sawing/Sanding/etc.</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Painting/Spraying</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Cleaning</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Processing/Manufacturing/Reacting</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Laboratory</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Welding fumes</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Nearby construction (Lead/Asbestos/Silica)</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Ingestion</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Cross Contamination (food/water/cigarettes)</a:t>
            </a:r>
          </a:p>
          <a:p>
            <a:pPr marL="742950" lvl="1" indent="-2857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Mucus Contamination (particulates)</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Absorption (Skin/Eye)</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Unprotected for all potential airborne exposure</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Laboratory (Acids/Bases/Toxics)</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Cleaning/Solvents</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Product Handling</a:t>
            </a:r>
          </a:p>
          <a:p>
            <a:pPr marL="171450" lvl="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Injection</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Pressurized chemicals (Hydraulics)</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Industrial Hole Punching/Injection Processing</a:t>
            </a:r>
          </a:p>
          <a:p>
            <a:pPr marL="628650" lvl="1" indent="-171450">
              <a:buFont typeface="Courier New" panose="02070309020205020404" pitchFamily="49" charset="0"/>
              <a:buChar char="o"/>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Sharps (Needles)</a:t>
            </a:r>
          </a:p>
          <a:p>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97381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ECC012-4BB4-44AD-B3C4-7B552898AE39}"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xfrm>
            <a:off x="1905000" y="484188"/>
            <a:ext cx="3940175" cy="2954337"/>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31712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62050"/>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43000" y="18288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1828800"/>
            <a:ext cx="3810000" cy="4114800"/>
          </a:xfrm>
          <a:prstGeom prst="rect">
            <a:avLst/>
          </a:prstGeom>
        </p:spPr>
        <p:txBody>
          <a:bodyPr/>
          <a:lstStyle/>
          <a:p>
            <a:pPr lvl="0"/>
            <a:endParaRPr lang="en-US" noProof="0"/>
          </a:p>
        </p:txBody>
      </p:sp>
      <p:sp>
        <p:nvSpPr>
          <p:cNvPr id="5" name="Date Placeholder 4"/>
          <p:cNvSpPr>
            <a:spLocks noGrp="1"/>
          </p:cNvSpPr>
          <p:nvPr>
            <p:ph type="dt" sz="half" idx="10"/>
          </p:nvPr>
        </p:nvSpPr>
        <p:spPr>
          <a:xfrm>
            <a:off x="762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276600" y="6248400"/>
            <a:ext cx="2895600" cy="457200"/>
          </a:xfrm>
          <a:prstGeom prst="rect">
            <a:avLst/>
          </a:prstGeom>
        </p:spPr>
        <p:txBody>
          <a:bodyPr/>
          <a:lstStyle>
            <a:lvl1pPr>
              <a:defRPr/>
            </a:lvl1pPr>
          </a:lstStyle>
          <a:p>
            <a:pPr>
              <a:defRPr/>
            </a:pPr>
            <a:r>
              <a:rPr lang="en-US" smtClean="0"/>
              <a:t>10-hr General Industry</a:t>
            </a: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ACA76952-8841-4A91-A8CA-75B338759CEB}" type="slidenum">
              <a:rPr lang="en-US" altLang="en-US"/>
              <a:pPr/>
              <a:t>‹#›</a:t>
            </a:fld>
            <a:endParaRPr lang="en-US" altLang="en-US"/>
          </a:p>
        </p:txBody>
      </p:sp>
    </p:spTree>
    <p:extLst>
      <p:ext uri="{BB962C8B-B14F-4D97-AF65-F5344CB8AC3E}">
        <p14:creationId xmlns:p14="http://schemas.microsoft.com/office/powerpoint/2010/main" val="273464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CF8A2E-12B0-43CE-AEC4-CE79525B84F6}" type="slidenum">
              <a:rPr lang="en-US"/>
              <a:pPr>
                <a:defRPr/>
              </a:pPr>
              <a:t>‹#›</a:t>
            </a:fld>
            <a:endParaRPr lang="en-US"/>
          </a:p>
        </p:txBody>
      </p:sp>
    </p:spTree>
    <p:extLst>
      <p:ext uri="{BB962C8B-B14F-4D97-AF65-F5344CB8AC3E}">
        <p14:creationId xmlns:p14="http://schemas.microsoft.com/office/powerpoint/2010/main" val="163138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8" name="Rectangle 13"/>
          <p:cNvSpPr>
            <a:spLocks noGrp="1" noChangeArrowheads="1"/>
          </p:cNvSpPr>
          <p:nvPr>
            <p:ph type="sldNum" sz="quarter" idx="12"/>
          </p:nvPr>
        </p:nvSpPr>
        <p:spPr>
          <a:ln/>
        </p:spPr>
        <p:txBody>
          <a:bodyPr/>
          <a:lstStyle>
            <a:lvl1pPr>
              <a:defRPr/>
            </a:lvl1pPr>
          </a:lstStyle>
          <a:p>
            <a:fld id="{D91F3B23-7591-4447-892C-8E46F18CE017}" type="slidenum">
              <a:rPr lang="en-US" altLang="en-US"/>
              <a:pPr/>
              <a:t>‹#›</a:t>
            </a:fld>
            <a:endParaRPr lang="en-US" altLang="en-US"/>
          </a:p>
        </p:txBody>
      </p:sp>
    </p:spTree>
    <p:extLst>
      <p:ext uri="{BB962C8B-B14F-4D97-AF65-F5344CB8AC3E}">
        <p14:creationId xmlns:p14="http://schemas.microsoft.com/office/powerpoint/2010/main" val="20595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7" name="Rectangle 13"/>
          <p:cNvSpPr>
            <a:spLocks noGrp="1" noChangeArrowheads="1"/>
          </p:cNvSpPr>
          <p:nvPr>
            <p:ph type="sldNum" sz="quarter" idx="12"/>
          </p:nvPr>
        </p:nvSpPr>
        <p:spPr>
          <a:ln/>
        </p:spPr>
        <p:txBody>
          <a:bodyPr/>
          <a:lstStyle>
            <a:lvl1pPr>
              <a:defRPr/>
            </a:lvl1pPr>
          </a:lstStyle>
          <a:p>
            <a:fld id="{E19676F8-5CFF-4B1C-BEF7-97240FE0825A}" type="slidenum">
              <a:rPr lang="en-US" altLang="en-US"/>
              <a:pPr/>
              <a:t>‹#›</a:t>
            </a:fld>
            <a:endParaRPr lang="en-US" altLang="en-US"/>
          </a:p>
        </p:txBody>
      </p:sp>
    </p:spTree>
    <p:extLst>
      <p:ext uri="{BB962C8B-B14F-4D97-AF65-F5344CB8AC3E}">
        <p14:creationId xmlns:p14="http://schemas.microsoft.com/office/powerpoint/2010/main" val="383882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45088" y="2017713"/>
            <a:ext cx="3810000" cy="4114800"/>
          </a:xfrm>
          <a:prstGeom prst="rect">
            <a:avLst/>
          </a:prstGeo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7" name="Rectangle 13"/>
          <p:cNvSpPr>
            <a:spLocks noGrp="1" noChangeArrowheads="1"/>
          </p:cNvSpPr>
          <p:nvPr>
            <p:ph type="sldNum" sz="quarter" idx="12"/>
          </p:nvPr>
        </p:nvSpPr>
        <p:spPr>
          <a:ln/>
        </p:spPr>
        <p:txBody>
          <a:bodyPr/>
          <a:lstStyle>
            <a:lvl1pPr>
              <a:defRPr/>
            </a:lvl1pPr>
          </a:lstStyle>
          <a:p>
            <a:fld id="{7A774596-A896-432A-B0A4-E56B56EBC32F}" type="slidenum">
              <a:rPr lang="en-US" altLang="en-US"/>
              <a:pPr/>
              <a:t>‹#›</a:t>
            </a:fld>
            <a:endParaRPr lang="en-US" altLang="en-US"/>
          </a:p>
        </p:txBody>
      </p:sp>
    </p:spTree>
    <p:extLst>
      <p:ext uri="{BB962C8B-B14F-4D97-AF65-F5344CB8AC3E}">
        <p14:creationId xmlns:p14="http://schemas.microsoft.com/office/powerpoint/2010/main" val="39865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956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Industrial Hygiene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http://www.ilo.org/safework_bookshelf/english?image.gif&amp;nd=857170106&amp;src=857400199_files/image004.gif"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hyperlink" Target="http://en.wikipedia.org/wiki/Image:Toxicodendron_radicans.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osha.gov/SLTC/heatillness/heat_index/heat_app.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emf"/></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6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600200"/>
            <a:ext cx="7772400" cy="1470025"/>
          </a:xfrm>
        </p:spPr>
        <p:txBody>
          <a:bodyPr>
            <a:noAutofit/>
          </a:bodyPr>
          <a:lstStyle/>
          <a:p>
            <a:pPr eaLnBrk="1" hangingPunct="1"/>
            <a:r>
              <a:rPr lang="en-US" altLang="en-US" sz="5400" dirty="0" smtClean="0">
                <a:latin typeface="Tahoma" panose="020B0604030504040204" pitchFamily="34" charset="0"/>
                <a:ea typeface="Tahoma" panose="020B0604030504040204" pitchFamily="34" charset="0"/>
                <a:cs typeface="Tahoma" panose="020B0604030504040204" pitchFamily="34" charset="0"/>
              </a:rPr>
              <a:t>Introduction to Industrial Hygiene</a:t>
            </a:r>
          </a:p>
        </p:txBody>
      </p:sp>
      <p:sp>
        <p:nvSpPr>
          <p:cNvPr id="2" name="Subtitle 1"/>
          <p:cNvSpPr>
            <a:spLocks noGrp="1"/>
          </p:cNvSpPr>
          <p:nvPr>
            <p:ph type="subTitle" idx="1"/>
          </p:nvPr>
        </p:nvSpPr>
        <p:spPr/>
        <p:txBody>
          <a:bodyPr/>
          <a:lstStyle/>
          <a:p>
            <a:r>
              <a:rPr lang="en-US" dirty="0" smtClean="0"/>
              <a:t>10-hour General Industry Outreach Training</a:t>
            </a:r>
            <a:endParaRPr lang="en-US" dirty="0"/>
          </a:p>
        </p:txBody>
      </p:sp>
    </p:spTree>
    <p:extLst>
      <p:ext uri="{BB962C8B-B14F-4D97-AF65-F5344CB8AC3E}">
        <p14:creationId xmlns:p14="http://schemas.microsoft.com/office/powerpoint/2010/main" val="1441408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Chemical Hazards and Controls</a:t>
            </a:r>
          </a:p>
        </p:txBody>
      </p:sp>
      <p:sp>
        <p:nvSpPr>
          <p:cNvPr id="2" name="Content Placeholder 1"/>
          <p:cNvSpPr>
            <a:spLocks noGrp="1"/>
          </p:cNvSpPr>
          <p:nvPr>
            <p:ph idx="1"/>
          </p:nvPr>
        </p:nvSpPr>
        <p:spPr>
          <a:xfrm>
            <a:off x="457200" y="1181099"/>
            <a:ext cx="8229600" cy="4495801"/>
          </a:xfrm>
        </p:spPr>
        <p:txBody>
          <a:bodyPr/>
          <a:lstStyle/>
          <a:p>
            <a:pPr marL="0" indent="0">
              <a:buNone/>
            </a:pPr>
            <a:r>
              <a:rPr lang="en-US" dirty="0" smtClean="0"/>
              <a:t>Examples of chemical exposure symptoms:</a:t>
            </a:r>
          </a:p>
          <a:p>
            <a:r>
              <a:rPr lang="en-US" sz="2600" dirty="0" smtClean="0"/>
              <a:t>Eye, nose, throat, upper respiratory, skin irritation</a:t>
            </a:r>
          </a:p>
          <a:p>
            <a:r>
              <a:rPr lang="en-US" sz="2600" dirty="0" smtClean="0"/>
              <a:t>Flu-like symptoms</a:t>
            </a:r>
          </a:p>
          <a:p>
            <a:r>
              <a:rPr lang="en-US" sz="2600" dirty="0" smtClean="0"/>
              <a:t>Difficulty breathing</a:t>
            </a:r>
          </a:p>
          <a:p>
            <a:r>
              <a:rPr lang="en-US" sz="2600" dirty="0" smtClean="0"/>
              <a:t>Fatigue</a:t>
            </a:r>
          </a:p>
          <a:p>
            <a:r>
              <a:rPr lang="en-US" sz="2600" dirty="0" smtClean="0"/>
              <a:t>Loss of coordination</a:t>
            </a:r>
          </a:p>
          <a:p>
            <a:r>
              <a:rPr lang="en-US" sz="2600" dirty="0" smtClean="0"/>
              <a:t>Memory difficulties</a:t>
            </a:r>
          </a:p>
          <a:p>
            <a:r>
              <a:rPr lang="en-US" sz="2600" dirty="0" smtClean="0"/>
              <a:t>Sleeplessness</a:t>
            </a:r>
          </a:p>
          <a:p>
            <a:r>
              <a:rPr lang="en-US" sz="2600" dirty="0" smtClean="0"/>
              <a:t>Mental confusion</a:t>
            </a:r>
            <a:endParaRPr lang="en-US" sz="2600" dirty="0"/>
          </a:p>
        </p:txBody>
      </p:sp>
    </p:spTree>
    <p:extLst>
      <p:ext uri="{BB962C8B-B14F-4D97-AF65-F5344CB8AC3E}">
        <p14:creationId xmlns:p14="http://schemas.microsoft.com/office/powerpoint/2010/main" val="1185734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graphicFrame>
        <p:nvGraphicFramePr>
          <p:cNvPr id="7" name="Content Placeholder 6" title="Types of health effects"/>
          <p:cNvGraphicFramePr>
            <a:graphicFrameLocks noGrp="1"/>
          </p:cNvGraphicFramePr>
          <p:nvPr>
            <p:ph idx="1"/>
            <p:extLst>
              <p:ext uri="{D42A27DB-BD31-4B8C-83A1-F6EECF244321}">
                <p14:modId xmlns:p14="http://schemas.microsoft.com/office/powerpoint/2010/main" val="3898837343"/>
              </p:ext>
            </p:extLst>
          </p:nvPr>
        </p:nvGraphicFramePr>
        <p:xfrm>
          <a:off x="280737" y="1621099"/>
          <a:ext cx="8610599" cy="2225040"/>
        </p:xfrm>
        <a:graphic>
          <a:graphicData uri="http://schemas.openxmlformats.org/drawingml/2006/table">
            <a:tbl>
              <a:tblPr firstRow="1" bandRow="1">
                <a:tableStyleId>{5C22544A-7EE6-4342-B048-85BDC9FD1C3A}</a:tableStyleId>
              </a:tblPr>
              <a:tblGrid>
                <a:gridCol w="1594555">
                  <a:extLst>
                    <a:ext uri="{9D8B030D-6E8A-4147-A177-3AD203B41FA5}">
                      <a16:colId xmlns:a16="http://schemas.microsoft.com/office/drawing/2014/main" val="20000"/>
                    </a:ext>
                  </a:extLst>
                </a:gridCol>
                <a:gridCol w="2391833">
                  <a:extLst>
                    <a:ext uri="{9D8B030D-6E8A-4147-A177-3AD203B41FA5}">
                      <a16:colId xmlns:a16="http://schemas.microsoft.com/office/drawing/2014/main" val="20001"/>
                    </a:ext>
                  </a:extLst>
                </a:gridCol>
                <a:gridCol w="2471561">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370840">
                <a:tc gridSpan="2">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Exposure Condition</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Exposure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Example</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ACUTE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Immediate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Short-term,</a:t>
                      </a:r>
                      <a:r>
                        <a:rPr lang="en-US" sz="2000" baseline="0" dirty="0" smtClean="0">
                          <a:latin typeface="Tahoma" panose="020B0604030504040204" pitchFamily="34" charset="0"/>
                          <a:ea typeface="Tahoma" panose="020B0604030504040204" pitchFamily="34" charset="0"/>
                          <a:cs typeface="Tahoma" panose="020B0604030504040204" pitchFamily="34" charset="0"/>
                        </a:rPr>
                        <a:t> high concentration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a:t>
                      </a:r>
                      <a:r>
                        <a:rPr lang="en-US" sz="2000" baseline="-25000" dirty="0" smtClean="0">
                          <a:latin typeface="Tahoma" panose="020B0604030504040204" pitchFamily="34" charset="0"/>
                          <a:ea typeface="Tahoma" panose="020B0604030504040204" pitchFamily="34" charset="0"/>
                          <a:cs typeface="Tahoma" panose="020B0604030504040204" pitchFamily="34" charset="0"/>
                        </a:rPr>
                        <a:t>2</a:t>
                      </a:r>
                      <a:r>
                        <a:rPr lang="en-US" sz="2000" dirty="0" smtClean="0">
                          <a:latin typeface="Tahoma" panose="020B0604030504040204" pitchFamily="34" charset="0"/>
                          <a:ea typeface="Tahoma" panose="020B0604030504040204" pitchFamily="34" charset="0"/>
                          <a:cs typeface="Tahoma" panose="020B0604030504040204" pitchFamily="34" charset="0"/>
                        </a:rPr>
                        <a:t>S</a:t>
                      </a:r>
                      <a:r>
                        <a:rPr lang="en-US" sz="2000" baseline="0" dirty="0" smtClean="0">
                          <a:latin typeface="Tahoma" panose="020B0604030504040204" pitchFamily="34" charset="0"/>
                          <a:ea typeface="Tahoma" panose="020B0604030504040204" pitchFamily="34" charset="0"/>
                          <a:cs typeface="Tahoma" panose="020B0604030504040204" pitchFamily="34" charset="0"/>
                        </a:rPr>
                        <a:t> exposure within a confined space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CHRONIC</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Delayed;</a:t>
                      </a:r>
                      <a:r>
                        <a:rPr lang="en-US" sz="2000" baseline="0" dirty="0" smtClean="0">
                          <a:latin typeface="Tahoma" panose="020B0604030504040204" pitchFamily="34" charset="0"/>
                          <a:ea typeface="Tahoma" panose="020B0604030504040204" pitchFamily="34" charset="0"/>
                          <a:cs typeface="Tahoma" panose="020B0604030504040204" pitchFamily="34" charset="0"/>
                        </a:rPr>
                        <a:t> generally for years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Continuous</a:t>
                      </a:r>
                      <a:r>
                        <a:rPr lang="en-US" sz="2000" baseline="0" dirty="0" smtClean="0">
                          <a:latin typeface="Tahoma" panose="020B0604030504040204" pitchFamily="34" charset="0"/>
                          <a:ea typeface="Tahoma" panose="020B0604030504040204" pitchFamily="34" charset="0"/>
                          <a:cs typeface="Tahoma" panose="020B0604030504040204" pitchFamily="34" charset="0"/>
                        </a:rPr>
                        <a:t>; for long periods of time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Asbestosis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8" title="types of health effec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276143"/>
            <a:ext cx="2438400" cy="1626870"/>
          </a:xfrm>
          <a:prstGeom prst="rect">
            <a:avLst/>
          </a:prstGeom>
          <a:ln w="12700">
            <a:solidFill>
              <a:schemeClr val="tx1"/>
            </a:solidFill>
          </a:ln>
        </p:spPr>
      </p:pic>
      <p:sp>
        <p:nvSpPr>
          <p:cNvPr id="10" name="TextBox 9"/>
          <p:cNvSpPr txBox="1"/>
          <p:nvPr/>
        </p:nvSpPr>
        <p:spPr>
          <a:xfrm>
            <a:off x="1403070" y="3873093"/>
            <a:ext cx="2483130" cy="400110"/>
          </a:xfrm>
          <a:prstGeom prst="rect">
            <a:avLst/>
          </a:prstGeom>
          <a:noFill/>
        </p:spPr>
        <p:txBody>
          <a:bodyPr wrap="square" rtlCol="0">
            <a:spAutoFit/>
          </a:bodyPr>
          <a:lstStyle/>
          <a:p>
            <a:pPr algn="ctr"/>
            <a:r>
              <a:rPr lang="en-US"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Acute</a:t>
            </a:r>
            <a:endParaRPr lang="en-US"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47800" y="5903013"/>
            <a:ext cx="2438400" cy="215444"/>
          </a:xfrm>
          <a:prstGeom prst="rect">
            <a:avLst/>
          </a:prstGeom>
          <a:noFill/>
        </p:spPr>
        <p:txBody>
          <a:bodyPr wrap="square" rtlCol="0">
            <a:spAutoFit/>
          </a:bodyPr>
          <a:lstStyle/>
          <a:p>
            <a:pPr algn="ctr"/>
            <a:r>
              <a:rPr lang="en-US" sz="800" dirty="0"/>
              <a:t>Source: </a:t>
            </a:r>
            <a:r>
              <a:rPr lang="en-US" sz="800" dirty="0" smtClean="0"/>
              <a:t>U.S. Army Corps of Engineers</a:t>
            </a:r>
          </a:p>
        </p:txBody>
      </p:sp>
      <p:sp>
        <p:nvSpPr>
          <p:cNvPr id="13" name="TextBox 12"/>
          <p:cNvSpPr txBox="1"/>
          <p:nvPr/>
        </p:nvSpPr>
        <p:spPr>
          <a:xfrm>
            <a:off x="5044932" y="3873093"/>
            <a:ext cx="2483130" cy="400110"/>
          </a:xfrm>
          <a:prstGeom prst="rect">
            <a:avLst/>
          </a:prstGeom>
          <a:noFill/>
        </p:spPr>
        <p:txBody>
          <a:bodyPr wrap="square" rtlCol="0">
            <a:spAutoFit/>
          </a:bodyPr>
          <a:lstStyle/>
          <a:p>
            <a:pPr algn="ctr"/>
            <a:r>
              <a:rPr lang="en-US"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Chronic</a:t>
            </a:r>
            <a:endParaRPr lang="en-US"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067298" y="5903013"/>
            <a:ext cx="24384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15" name="il_fi" descr="http://www.ilo.org/safework_bookshelf/english?image.gif&amp;nd=857170106&amp;src=857400199_files%2Fimage004.gif" title="types of health effects"/>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5576034" y="4273929"/>
            <a:ext cx="1420927" cy="16276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0737" y="1033384"/>
            <a:ext cx="6096000" cy="584775"/>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Types of health effects: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0390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Chemical Hazards and Controls</a:t>
            </a:r>
            <a:endParaRPr lang="en-US" altLang="en-US" dirty="0" smtClean="0"/>
          </a:p>
        </p:txBody>
      </p:sp>
      <p:sp>
        <p:nvSpPr>
          <p:cNvPr id="12292" name="Rectangle 3"/>
          <p:cNvSpPr>
            <a:spLocks noGrp="1" noChangeArrowheads="1"/>
          </p:cNvSpPr>
          <p:nvPr>
            <p:ph type="body" idx="1"/>
          </p:nvPr>
        </p:nvSpPr>
        <p:spPr>
          <a:xfrm>
            <a:off x="609600" y="1098322"/>
            <a:ext cx="7696200" cy="2025878"/>
          </a:xfrm>
        </p:spPr>
        <p:txBody>
          <a:bodyPr/>
          <a:lstStyle/>
          <a:p>
            <a:pPr marL="0" indent="0" eaLnBrk="1" hangingPunct="1">
              <a:lnSpc>
                <a:spcPct val="130000"/>
              </a:lnSpc>
              <a:buNone/>
            </a:pPr>
            <a:r>
              <a:rPr lang="en-US" altLang="en-US" dirty="0" smtClean="0"/>
              <a:t>What is toxicology?</a:t>
            </a:r>
          </a:p>
          <a:p>
            <a:pPr eaLnBrk="1" hangingPunct="1"/>
            <a:r>
              <a:rPr lang="en-US" altLang="en-US" dirty="0" smtClean="0"/>
              <a:t>The science that studies the poisonous or toxic properties of substances</a:t>
            </a:r>
          </a:p>
        </p:txBody>
      </p:sp>
      <p:pic>
        <p:nvPicPr>
          <p:cNvPr id="2" name="Picture 1" title="chemical hazards and controls"/>
          <p:cNvPicPr>
            <a:picLocks noChangeAspect="1"/>
          </p:cNvPicPr>
          <p:nvPr/>
        </p:nvPicPr>
        <p:blipFill>
          <a:blip r:embed="rId3"/>
          <a:stretch>
            <a:fillRect/>
          </a:stretch>
        </p:blipFill>
        <p:spPr>
          <a:xfrm>
            <a:off x="598852" y="3439025"/>
            <a:ext cx="2348885" cy="2348885"/>
          </a:xfrm>
          <a:prstGeom prst="rect">
            <a:avLst/>
          </a:prstGeom>
        </p:spPr>
      </p:pic>
      <p:pic>
        <p:nvPicPr>
          <p:cNvPr id="3" name="Picture 2" title="chemical hazards and controls"/>
          <p:cNvPicPr>
            <a:picLocks noChangeAspect="1"/>
          </p:cNvPicPr>
          <p:nvPr/>
        </p:nvPicPr>
        <p:blipFill>
          <a:blip r:embed="rId4"/>
          <a:stretch>
            <a:fillRect/>
          </a:stretch>
        </p:blipFill>
        <p:spPr>
          <a:xfrm>
            <a:off x="3429000" y="3463811"/>
            <a:ext cx="2324100" cy="2324100"/>
          </a:xfrm>
          <a:prstGeom prst="rect">
            <a:avLst/>
          </a:prstGeom>
        </p:spPr>
      </p:pic>
      <p:pic>
        <p:nvPicPr>
          <p:cNvPr id="4" name="Picture 3" title="chemical hazards and controls"/>
          <p:cNvPicPr>
            <a:picLocks noChangeAspect="1"/>
          </p:cNvPicPr>
          <p:nvPr/>
        </p:nvPicPr>
        <p:blipFill>
          <a:blip r:embed="rId5"/>
          <a:stretch>
            <a:fillRect/>
          </a:stretch>
        </p:blipFill>
        <p:spPr>
          <a:xfrm>
            <a:off x="6238374" y="3439025"/>
            <a:ext cx="2362200" cy="2362200"/>
          </a:xfrm>
          <a:prstGeom prst="rect">
            <a:avLst/>
          </a:prstGeom>
        </p:spPr>
      </p:pic>
      <p:sp>
        <p:nvSpPr>
          <p:cNvPr id="12" name="TextBox 11"/>
          <p:cNvSpPr txBox="1"/>
          <p:nvPr/>
        </p:nvSpPr>
        <p:spPr>
          <a:xfrm>
            <a:off x="2762250" y="5884004"/>
            <a:ext cx="3657600" cy="215444"/>
          </a:xfrm>
          <a:prstGeom prst="rect">
            <a:avLst/>
          </a:prstGeom>
          <a:noFill/>
        </p:spPr>
        <p:txBody>
          <a:bodyPr wrap="square" rtlCol="0">
            <a:spAutoFit/>
          </a:bodyPr>
          <a:lstStyle/>
          <a:p>
            <a:pPr algn="ctr"/>
            <a:r>
              <a:rPr lang="en-US" sz="800" dirty="0" smtClean="0"/>
              <a:t>Source of graphics: OSHA Hazard Communication Pictograms</a:t>
            </a:r>
            <a:endParaRPr lang="en-US" sz="800" dirty="0"/>
          </a:p>
        </p:txBody>
      </p:sp>
    </p:spTree>
    <p:extLst>
      <p:ext uri="{BB962C8B-B14F-4D97-AF65-F5344CB8AC3E}">
        <p14:creationId xmlns:p14="http://schemas.microsoft.com/office/powerpoint/2010/main" val="2558252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34566" y="251827"/>
            <a:ext cx="8229600" cy="1143000"/>
          </a:xfrm>
        </p:spPr>
        <p:txBody>
          <a:bodyPr/>
          <a:lstStyle/>
          <a:p>
            <a:r>
              <a:rPr lang="en-US" sz="4000" dirty="0">
                <a:latin typeface="Tahoma" panose="020B0604030504040204" pitchFamily="34" charset="0"/>
                <a:ea typeface="Tahoma" panose="020B0604030504040204" pitchFamily="34" charset="0"/>
              </a:rPr>
              <a:t>Chemical Hazards and Controls</a:t>
            </a:r>
            <a:endParaRPr lang="en-US" altLang="en-US" sz="4000" dirty="0" smtClean="0">
              <a:latin typeface="Tahoma" panose="020B0604030504040204" pitchFamily="34" charset="0"/>
              <a:ea typeface="Tahoma" panose="020B0604030504040204" pitchFamily="34" charset="0"/>
            </a:endParaRPr>
          </a:p>
        </p:txBody>
      </p:sp>
      <p:sp>
        <p:nvSpPr>
          <p:cNvPr id="17412" name="Rectangle 3"/>
          <p:cNvSpPr>
            <a:spLocks noGrp="1" noChangeArrowheads="1"/>
          </p:cNvSpPr>
          <p:nvPr>
            <p:ph type="body" sz="half" idx="1"/>
          </p:nvPr>
        </p:nvSpPr>
        <p:spPr>
          <a:xfrm>
            <a:off x="762000" y="1219200"/>
            <a:ext cx="7620000" cy="4243973"/>
          </a:xfrm>
        </p:spPr>
        <p:txBody>
          <a:bodyPr>
            <a:normAutofit/>
          </a:bodyPr>
          <a:lstStyle/>
          <a:p>
            <a:pPr marL="0" indent="0" eaLnBrk="1" hangingPunct="1">
              <a:buNone/>
            </a:pPr>
            <a:r>
              <a:rPr lang="en-US" altLang="en-US" sz="3200" dirty="0" smtClean="0">
                <a:latin typeface="Tahoma" panose="020B0604030504040204" pitchFamily="34" charset="0"/>
                <a:ea typeface="Tahoma" panose="020B0604030504040204" pitchFamily="34" charset="0"/>
                <a:cs typeface="Tahoma" panose="020B0604030504040204" pitchFamily="34" charset="0"/>
              </a:rPr>
              <a:t>Toxic effects:</a:t>
            </a:r>
          </a:p>
          <a:p>
            <a:pPr eaLnBrk="1" hangingPunct="1"/>
            <a:r>
              <a:rPr lang="en-US" altLang="en-US" sz="3200" b="0" dirty="0" smtClean="0">
                <a:latin typeface="Tahoma" panose="020B0604030504040204" pitchFamily="34" charset="0"/>
                <a:ea typeface="Tahoma" panose="020B0604030504040204" pitchFamily="34" charset="0"/>
                <a:cs typeface="Tahoma" panose="020B0604030504040204" pitchFamily="34" charset="0"/>
              </a:rPr>
              <a:t>Dose</a:t>
            </a:r>
          </a:p>
          <a:p>
            <a:pPr marL="1200150" lvl="1" indent="-742950">
              <a:buFont typeface="+mj-lt"/>
              <a:buAutoNum type="arabicPeriod"/>
            </a:pPr>
            <a:r>
              <a:rPr lang="en-US" altLang="en-US" dirty="0" smtClean="0">
                <a:latin typeface="Tahoma" panose="020B0604030504040204" pitchFamily="34" charset="0"/>
                <a:ea typeface="Tahoma" panose="020B0604030504040204" pitchFamily="34" charset="0"/>
                <a:cs typeface="Tahoma" panose="020B0604030504040204" pitchFamily="34" charset="0"/>
              </a:rPr>
              <a:t>Concentration – amount</a:t>
            </a:r>
          </a:p>
          <a:p>
            <a:pPr marL="1200150" lvl="1" indent="-742950">
              <a:buFont typeface="+mj-lt"/>
              <a:buAutoNum type="arabicPeriod"/>
            </a:pPr>
            <a:r>
              <a:rPr lang="en-US" altLang="en-US" dirty="0" smtClean="0">
                <a:latin typeface="Tahoma" panose="020B0604030504040204" pitchFamily="34" charset="0"/>
                <a:ea typeface="Tahoma" panose="020B0604030504040204" pitchFamily="34" charset="0"/>
                <a:cs typeface="Tahoma" panose="020B0604030504040204" pitchFamily="34" charset="0"/>
              </a:rPr>
              <a:t>Duration of Exposure – time</a:t>
            </a:r>
          </a:p>
        </p:txBody>
      </p:sp>
      <p:pic>
        <p:nvPicPr>
          <p:cNvPr id="64514" name="Picture 2" descr="http://www.toxicologyschools.com/free_toxicology_course1/images/chart06.gif" title="toxic eff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988" y="3429000"/>
            <a:ext cx="4732747" cy="2610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9200" y="5824317"/>
            <a:ext cx="1196788"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145363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title"/>
          </p:nvPr>
        </p:nvSpPr>
        <p:spPr/>
        <p:txBody>
          <a:bodyPr/>
          <a:lstStyle/>
          <a:p>
            <a:r>
              <a:rPr lang="en-US" dirty="0"/>
              <a:t>Chemical Hazards and Controls</a:t>
            </a:r>
            <a:endParaRPr lang="en-US" altLang="en-US" dirty="0" smtClean="0"/>
          </a:p>
        </p:txBody>
      </p:sp>
      <p:sp>
        <p:nvSpPr>
          <p:cNvPr id="14340" name="Rectangle 1027"/>
          <p:cNvSpPr>
            <a:spLocks noGrp="1" noChangeArrowheads="1"/>
          </p:cNvSpPr>
          <p:nvPr>
            <p:ph type="body" idx="1"/>
          </p:nvPr>
        </p:nvSpPr>
        <p:spPr>
          <a:xfrm>
            <a:off x="838200" y="1181099"/>
            <a:ext cx="7315200" cy="4495801"/>
          </a:xfrm>
        </p:spPr>
        <p:txBody>
          <a:bodyPr/>
          <a:lstStyle/>
          <a:p>
            <a:pPr eaLnBrk="1" hangingPunct="1"/>
            <a:r>
              <a:rPr lang="en-US" altLang="en-US" dirty="0" smtClean="0"/>
              <a:t>Toxic chemicals disrupt the normal functions of the body.  Effects can be:</a:t>
            </a:r>
          </a:p>
          <a:p>
            <a:pPr lvl="1" eaLnBrk="1" hangingPunct="1"/>
            <a:r>
              <a:rPr lang="en-US" altLang="en-US" b="1" dirty="0" smtClean="0">
                <a:solidFill>
                  <a:srgbClr val="FF0000"/>
                </a:solidFill>
              </a:rPr>
              <a:t>Local</a:t>
            </a:r>
            <a:r>
              <a:rPr lang="en-US" altLang="en-US" dirty="0" smtClean="0"/>
              <a:t> - at the site of exposure</a:t>
            </a:r>
          </a:p>
          <a:p>
            <a:pPr lvl="1" eaLnBrk="1" hangingPunct="1"/>
            <a:r>
              <a:rPr lang="en-US" altLang="en-US" b="1" dirty="0" smtClean="0">
                <a:solidFill>
                  <a:srgbClr val="FF0000"/>
                </a:solidFill>
              </a:rPr>
              <a:t>Systemic</a:t>
            </a:r>
            <a:r>
              <a:rPr lang="en-US" altLang="en-US" dirty="0" smtClean="0"/>
              <a:t> </a:t>
            </a:r>
            <a:endParaRPr lang="en-US" altLang="en-US" dirty="0"/>
          </a:p>
          <a:p>
            <a:pPr lvl="2"/>
            <a:r>
              <a:rPr lang="en-US" altLang="en-US" dirty="0" smtClean="0"/>
              <a:t>Affects the entire body</a:t>
            </a:r>
          </a:p>
          <a:p>
            <a:pPr lvl="2"/>
            <a:r>
              <a:rPr lang="en-US" altLang="en-US" sz="2400" dirty="0" smtClean="0"/>
              <a:t>Target organs - organs or systems where symptoms of exposure appear</a:t>
            </a:r>
          </a:p>
        </p:txBody>
      </p:sp>
    </p:spTree>
    <p:extLst>
      <p:ext uri="{BB962C8B-B14F-4D97-AF65-F5344CB8AC3E}">
        <p14:creationId xmlns:p14="http://schemas.microsoft.com/office/powerpoint/2010/main" val="402816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dirty="0"/>
              <a:t>Chemical Hazards and Controls</a:t>
            </a:r>
            <a:endParaRPr lang="en-US" altLang="en-US" dirty="0" smtClean="0"/>
          </a:p>
        </p:txBody>
      </p:sp>
      <p:sp>
        <p:nvSpPr>
          <p:cNvPr id="15364" name="Rectangle 3"/>
          <p:cNvSpPr>
            <a:spLocks noGrp="1" noChangeArrowheads="1"/>
          </p:cNvSpPr>
          <p:nvPr>
            <p:ph type="body" idx="1"/>
          </p:nvPr>
        </p:nvSpPr>
        <p:spPr>
          <a:xfrm>
            <a:off x="838200" y="1183556"/>
            <a:ext cx="7467600" cy="4495801"/>
          </a:xfrm>
        </p:spPr>
        <p:txBody>
          <a:bodyPr/>
          <a:lstStyle/>
          <a:p>
            <a:pPr marL="0" indent="0" eaLnBrk="1" hangingPunct="1">
              <a:buNone/>
            </a:pPr>
            <a:r>
              <a:rPr lang="en-US" altLang="en-US" dirty="0" smtClean="0"/>
              <a:t>Local (direct) effects:</a:t>
            </a:r>
          </a:p>
          <a:p>
            <a:pPr eaLnBrk="1" hangingPunct="1"/>
            <a:r>
              <a:rPr lang="en-US" altLang="en-US" sz="2800" dirty="0" smtClean="0"/>
              <a:t>Irritation (dryness, redness, cracking) - fiberglass</a:t>
            </a:r>
          </a:p>
          <a:p>
            <a:pPr eaLnBrk="1" hangingPunct="1"/>
            <a:r>
              <a:rPr lang="en-US" altLang="en-US" sz="2800" dirty="0" smtClean="0"/>
              <a:t>Corrosion (chemical burn) - acid </a:t>
            </a:r>
          </a:p>
          <a:p>
            <a:pPr eaLnBrk="1" hangingPunct="1"/>
            <a:r>
              <a:rPr lang="en-US" altLang="en-US" sz="2800" dirty="0" smtClean="0"/>
              <a:t>Upper Respiratory Track Infection – inhaling particles</a:t>
            </a:r>
          </a:p>
        </p:txBody>
      </p:sp>
      <p:sp>
        <p:nvSpPr>
          <p:cNvPr id="7" name="TextBox 6"/>
          <p:cNvSpPr txBox="1"/>
          <p:nvPr/>
        </p:nvSpPr>
        <p:spPr>
          <a:xfrm>
            <a:off x="5269424" y="5891832"/>
            <a:ext cx="2794329" cy="215444"/>
          </a:xfrm>
          <a:prstGeom prst="rect">
            <a:avLst/>
          </a:prstGeom>
          <a:noFill/>
        </p:spPr>
        <p:txBody>
          <a:bodyPr wrap="square" rtlCol="0">
            <a:spAutoFit/>
          </a:bodyPr>
          <a:lstStyle/>
          <a:p>
            <a:pPr algn="r"/>
            <a:r>
              <a:rPr lang="en-US" sz="800" dirty="0"/>
              <a:t>Source: Occupational </a:t>
            </a:r>
            <a:r>
              <a:rPr lang="en-US" sz="800" dirty="0" smtClean="0"/>
              <a:t>Dermatoses (CDC)</a:t>
            </a:r>
            <a:endParaRPr lang="en-US" sz="800" dirty="0"/>
          </a:p>
        </p:txBody>
      </p:sp>
      <p:pic>
        <p:nvPicPr>
          <p:cNvPr id="8194" name="Picture 2" descr=" SLIDE 35 - Alka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312" y="3824785"/>
            <a:ext cx="3167888" cy="2067047"/>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53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48403"/>
            <a:ext cx="8229600" cy="1143000"/>
          </a:xfrm>
        </p:spPr>
        <p:txBody>
          <a:bodyPr/>
          <a:lstStyle/>
          <a:p>
            <a:r>
              <a:rPr lang="en-US" dirty="0"/>
              <a:t>Chemical Hazards and Controls</a:t>
            </a:r>
            <a:endParaRPr lang="en-US" altLang="en-US" dirty="0" smtClean="0"/>
          </a:p>
        </p:txBody>
      </p:sp>
      <p:sp>
        <p:nvSpPr>
          <p:cNvPr id="16388" name="Rectangle 3"/>
          <p:cNvSpPr>
            <a:spLocks noGrp="1" noChangeArrowheads="1"/>
          </p:cNvSpPr>
          <p:nvPr>
            <p:ph type="body" idx="1"/>
          </p:nvPr>
        </p:nvSpPr>
        <p:spPr>
          <a:xfrm>
            <a:off x="914400" y="971550"/>
            <a:ext cx="7315200" cy="4914900"/>
          </a:xfrm>
        </p:spPr>
        <p:txBody>
          <a:bodyPr/>
          <a:lstStyle/>
          <a:p>
            <a:pPr marL="0" indent="0" eaLnBrk="1" hangingPunct="1">
              <a:buNone/>
            </a:pPr>
            <a:r>
              <a:rPr lang="en-US" altLang="en-US" dirty="0" smtClean="0"/>
              <a:t>Systemic effects:</a:t>
            </a:r>
          </a:p>
          <a:p>
            <a:pPr eaLnBrk="1" hangingPunct="1"/>
            <a:r>
              <a:rPr lang="en-US" altLang="en-US" sz="2800" dirty="0" err="1" smtClean="0"/>
              <a:t>Hepatotoxins</a:t>
            </a:r>
            <a:endParaRPr lang="en-US" altLang="en-US" sz="2800" dirty="0" smtClean="0"/>
          </a:p>
          <a:p>
            <a:pPr lvl="1"/>
            <a:r>
              <a:rPr lang="en-US" altLang="en-US" sz="2400" dirty="0" smtClean="0"/>
              <a:t>Cause liver damage</a:t>
            </a:r>
          </a:p>
          <a:p>
            <a:pPr lvl="1" eaLnBrk="1" hangingPunct="1"/>
            <a:r>
              <a:rPr lang="en-US" altLang="en-US" sz="2400" dirty="0" smtClean="0"/>
              <a:t>Carbon tetrachloride, nitrosamines</a:t>
            </a:r>
          </a:p>
          <a:p>
            <a:pPr eaLnBrk="1" hangingPunct="1"/>
            <a:r>
              <a:rPr lang="en-US" altLang="en-US" sz="2800" dirty="0" err="1" smtClean="0"/>
              <a:t>Nephrotoxins</a:t>
            </a:r>
            <a:endParaRPr lang="en-US" altLang="en-US" sz="2800" dirty="0" smtClean="0"/>
          </a:p>
          <a:p>
            <a:pPr lvl="1"/>
            <a:r>
              <a:rPr lang="en-US" altLang="en-US" sz="2400" dirty="0" smtClean="0"/>
              <a:t>Cause kidney damage</a:t>
            </a:r>
          </a:p>
          <a:p>
            <a:pPr lvl="1" eaLnBrk="1" hangingPunct="1"/>
            <a:r>
              <a:rPr lang="en-US" altLang="en-US" sz="2400" dirty="0" smtClean="0"/>
              <a:t>Uranium, halogenated hydrocarbons</a:t>
            </a:r>
          </a:p>
          <a:p>
            <a:pPr eaLnBrk="1" hangingPunct="1"/>
            <a:r>
              <a:rPr lang="en-US" altLang="en-US" sz="2800" dirty="0" smtClean="0"/>
              <a:t>Neurotoxins</a:t>
            </a:r>
          </a:p>
          <a:p>
            <a:pPr lvl="1"/>
            <a:r>
              <a:rPr lang="en-US" altLang="en-US" sz="2400" dirty="0" smtClean="0"/>
              <a:t>Cause nerve damage</a:t>
            </a:r>
          </a:p>
          <a:p>
            <a:pPr lvl="1" eaLnBrk="1" hangingPunct="1"/>
            <a:r>
              <a:rPr lang="en-US" altLang="en-US" sz="2400" dirty="0" smtClean="0"/>
              <a:t>Mercury, lead, carbon disulfide</a:t>
            </a:r>
          </a:p>
        </p:txBody>
      </p:sp>
    </p:spTree>
    <p:extLst>
      <p:ext uri="{BB962C8B-B14F-4D97-AF65-F5344CB8AC3E}">
        <p14:creationId xmlns:p14="http://schemas.microsoft.com/office/powerpoint/2010/main" val="3133591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48403"/>
            <a:ext cx="8229600" cy="1143000"/>
          </a:xfrm>
        </p:spPr>
        <p:txBody>
          <a:bodyPr/>
          <a:lstStyle/>
          <a:p>
            <a:r>
              <a:rPr lang="en-US" dirty="0"/>
              <a:t>Chemical Hazards and Controls</a:t>
            </a:r>
            <a:endParaRPr lang="en-US" altLang="en-US" dirty="0" smtClean="0"/>
          </a:p>
        </p:txBody>
      </p:sp>
      <p:sp>
        <p:nvSpPr>
          <p:cNvPr id="16388" name="Rectangle 3"/>
          <p:cNvSpPr>
            <a:spLocks noGrp="1" noChangeArrowheads="1"/>
          </p:cNvSpPr>
          <p:nvPr>
            <p:ph type="body" idx="1"/>
          </p:nvPr>
        </p:nvSpPr>
        <p:spPr>
          <a:xfrm>
            <a:off x="914400" y="1181100"/>
            <a:ext cx="7315200" cy="4495800"/>
          </a:xfrm>
        </p:spPr>
        <p:txBody>
          <a:bodyPr/>
          <a:lstStyle/>
          <a:p>
            <a:pPr eaLnBrk="1" hangingPunct="1"/>
            <a:r>
              <a:rPr lang="en-US" altLang="en-US" sz="2800" dirty="0" err="1" smtClean="0"/>
              <a:t>Hematotoxins</a:t>
            </a:r>
            <a:r>
              <a:rPr lang="en-US" altLang="en-US" sz="2800" dirty="0" smtClean="0"/>
              <a:t>  </a:t>
            </a:r>
          </a:p>
          <a:p>
            <a:pPr lvl="1"/>
            <a:r>
              <a:rPr lang="en-US" altLang="en-US" sz="2400" dirty="0" smtClean="0"/>
              <a:t>Cause blood system damage</a:t>
            </a:r>
          </a:p>
          <a:p>
            <a:pPr lvl="1" eaLnBrk="1" hangingPunct="1"/>
            <a:r>
              <a:rPr lang="en-US" altLang="en-US" sz="2400" dirty="0" smtClean="0"/>
              <a:t>Carbon monoxide, cyanides</a:t>
            </a:r>
          </a:p>
          <a:p>
            <a:pPr eaLnBrk="1" hangingPunct="1"/>
            <a:r>
              <a:rPr lang="en-US" altLang="en-US" sz="2800" dirty="0" smtClean="0"/>
              <a:t>Anesthetics</a:t>
            </a:r>
            <a:r>
              <a:rPr lang="en-US" altLang="en-US" sz="2400" dirty="0" smtClean="0"/>
              <a:t>  </a:t>
            </a:r>
          </a:p>
          <a:p>
            <a:pPr lvl="1"/>
            <a:r>
              <a:rPr lang="en-US" altLang="en-US" sz="2400" dirty="0" smtClean="0"/>
              <a:t>Depress nervous system</a:t>
            </a:r>
          </a:p>
          <a:p>
            <a:pPr lvl="1" eaLnBrk="1" hangingPunct="1"/>
            <a:r>
              <a:rPr lang="en-US" altLang="en-US" sz="2400" dirty="0" smtClean="0"/>
              <a:t>Hydrocarbons, propane, isopropyl ethers</a:t>
            </a:r>
          </a:p>
          <a:p>
            <a:pPr eaLnBrk="1" hangingPunct="1">
              <a:buFont typeface="Wingdings" panose="05000000000000000000" pitchFamily="2" charset="2"/>
              <a:buNone/>
            </a:pPr>
            <a:endParaRPr lang="en-US" altLang="en-US" sz="2800" dirty="0" smtClean="0"/>
          </a:p>
        </p:txBody>
      </p:sp>
    </p:spTree>
    <p:extLst>
      <p:ext uri="{BB962C8B-B14F-4D97-AF65-F5344CB8AC3E}">
        <p14:creationId xmlns:p14="http://schemas.microsoft.com/office/powerpoint/2010/main" val="3629711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152400"/>
            <a:ext cx="8686800" cy="1143000"/>
          </a:xfrm>
        </p:spPr>
        <p:txBody>
          <a:bodyPr/>
          <a:lstStyle/>
          <a:p>
            <a:r>
              <a:rPr lang="en-US" altLang="en-US" dirty="0" smtClean="0"/>
              <a:t> </a:t>
            </a:r>
            <a:r>
              <a:rPr lang="en-US" dirty="0"/>
              <a:t>Chemical Hazards and Controls</a:t>
            </a:r>
            <a:endParaRPr lang="en-US" altLang="en-US" dirty="0" smtClean="0"/>
          </a:p>
        </p:txBody>
      </p:sp>
      <p:sp>
        <p:nvSpPr>
          <p:cNvPr id="22532" name="Rectangle 3"/>
          <p:cNvSpPr>
            <a:spLocks noGrp="1" noChangeArrowheads="1"/>
          </p:cNvSpPr>
          <p:nvPr>
            <p:ph type="body" idx="1"/>
          </p:nvPr>
        </p:nvSpPr>
        <p:spPr>
          <a:xfrm>
            <a:off x="800100" y="1066800"/>
            <a:ext cx="7543800" cy="4724400"/>
          </a:xfrm>
        </p:spPr>
        <p:txBody>
          <a:bodyPr/>
          <a:lstStyle/>
          <a:p>
            <a:pPr eaLnBrk="1" hangingPunct="1">
              <a:lnSpc>
                <a:spcPct val="80000"/>
              </a:lnSpc>
              <a:buFont typeface="Wingdings" panose="05000000000000000000" pitchFamily="2" charset="2"/>
              <a:buNone/>
            </a:pPr>
            <a:r>
              <a:rPr lang="en-US" altLang="en-US" dirty="0" smtClean="0"/>
              <a:t>Factors affecting exposures:</a:t>
            </a:r>
          </a:p>
          <a:p>
            <a:pPr marL="514350" indent="-457200">
              <a:lnSpc>
                <a:spcPct val="80000"/>
              </a:lnSpc>
              <a:buClr>
                <a:schemeClr val="tx1"/>
              </a:buClr>
            </a:pPr>
            <a:r>
              <a:rPr lang="en-US" altLang="en-US" sz="2800" dirty="0" smtClean="0"/>
              <a:t>form and innate chemical activity</a:t>
            </a:r>
          </a:p>
          <a:p>
            <a:pPr marL="514350" indent="-457200">
              <a:lnSpc>
                <a:spcPct val="80000"/>
              </a:lnSpc>
              <a:buClr>
                <a:schemeClr val="tx1"/>
              </a:buClr>
            </a:pPr>
            <a:r>
              <a:rPr lang="en-US" altLang="en-US" sz="2800" dirty="0" smtClean="0"/>
              <a:t>dosage, especially dose-time relationship</a:t>
            </a:r>
          </a:p>
          <a:p>
            <a:pPr marL="514350" indent="-457200">
              <a:lnSpc>
                <a:spcPct val="80000"/>
              </a:lnSpc>
              <a:buClr>
                <a:schemeClr val="tx1"/>
              </a:buClr>
            </a:pPr>
            <a:r>
              <a:rPr lang="en-US" altLang="en-US" sz="2800" dirty="0" smtClean="0"/>
              <a:t>exposure route</a:t>
            </a:r>
          </a:p>
          <a:p>
            <a:pPr marL="514350" indent="-457200">
              <a:lnSpc>
                <a:spcPct val="80000"/>
              </a:lnSpc>
              <a:buClr>
                <a:schemeClr val="tx1"/>
              </a:buClr>
            </a:pPr>
            <a:r>
              <a:rPr lang="en-US" altLang="en-US" sz="2800" dirty="0" smtClean="0"/>
              <a:t>age</a:t>
            </a:r>
          </a:p>
          <a:p>
            <a:pPr marL="514350" indent="-457200">
              <a:lnSpc>
                <a:spcPct val="80000"/>
              </a:lnSpc>
              <a:buClr>
                <a:schemeClr val="tx1"/>
              </a:buClr>
            </a:pPr>
            <a:r>
              <a:rPr lang="en-US" altLang="en-US" sz="2800" dirty="0" smtClean="0"/>
              <a:t>sex</a:t>
            </a:r>
          </a:p>
          <a:p>
            <a:pPr marL="514350" indent="-457200">
              <a:lnSpc>
                <a:spcPct val="80000"/>
              </a:lnSpc>
              <a:buClr>
                <a:schemeClr val="tx1"/>
              </a:buClr>
            </a:pPr>
            <a:r>
              <a:rPr lang="en-US" altLang="en-US" sz="2800" dirty="0" smtClean="0"/>
              <a:t>ability of chemical to be absorbed</a:t>
            </a:r>
          </a:p>
          <a:p>
            <a:pPr marL="514350" indent="-457200">
              <a:lnSpc>
                <a:spcPct val="80000"/>
              </a:lnSpc>
              <a:buClr>
                <a:schemeClr val="tx1"/>
              </a:buClr>
            </a:pPr>
            <a:r>
              <a:rPr lang="en-US" altLang="en-US" sz="2800" dirty="0" smtClean="0"/>
              <a:t>metabolism</a:t>
            </a:r>
          </a:p>
          <a:p>
            <a:pPr marL="514350" indent="-457200">
              <a:lnSpc>
                <a:spcPct val="80000"/>
              </a:lnSpc>
              <a:buClr>
                <a:schemeClr val="tx1"/>
              </a:buClr>
            </a:pPr>
            <a:r>
              <a:rPr lang="en-US" altLang="en-US" sz="2800" dirty="0" smtClean="0"/>
              <a:t>distribution within the body</a:t>
            </a:r>
          </a:p>
          <a:p>
            <a:pPr marL="514350" indent="-457200">
              <a:lnSpc>
                <a:spcPct val="80000"/>
              </a:lnSpc>
              <a:buClr>
                <a:schemeClr val="tx1"/>
              </a:buClr>
            </a:pPr>
            <a:r>
              <a:rPr lang="en-US" altLang="en-US" sz="2800" dirty="0" smtClean="0"/>
              <a:t>excretion</a:t>
            </a:r>
          </a:p>
          <a:p>
            <a:pPr marL="514350" indent="-457200">
              <a:lnSpc>
                <a:spcPct val="80000"/>
              </a:lnSpc>
              <a:buClr>
                <a:schemeClr val="tx1"/>
              </a:buClr>
            </a:pPr>
            <a:r>
              <a:rPr lang="en-US" altLang="en-US" sz="2800" dirty="0" smtClean="0"/>
              <a:t>presence of other chemicals</a:t>
            </a:r>
            <a:endParaRPr lang="en-US" altLang="en-US" sz="2400" dirty="0" smtClean="0"/>
          </a:p>
        </p:txBody>
      </p:sp>
    </p:spTree>
    <p:extLst>
      <p:ext uri="{BB962C8B-B14F-4D97-AF65-F5344CB8AC3E}">
        <p14:creationId xmlns:p14="http://schemas.microsoft.com/office/powerpoint/2010/main" val="1048923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228600"/>
            <a:ext cx="8229600" cy="1143000"/>
          </a:xfrm>
        </p:spPr>
        <p:txBody>
          <a:bodyPr>
            <a:normAutofit/>
          </a:bodyPr>
          <a:lstStyle/>
          <a:p>
            <a:r>
              <a:rPr lang="en-US" dirty="0"/>
              <a:t>Chemical Hazards and Controls</a:t>
            </a:r>
            <a:endParaRPr lang="en-US" altLang="en-US" dirty="0" smtClean="0"/>
          </a:p>
        </p:txBody>
      </p:sp>
      <p:sp>
        <p:nvSpPr>
          <p:cNvPr id="19460" name="Rectangle 3"/>
          <p:cNvSpPr>
            <a:spLocks noGrp="1" noChangeArrowheads="1"/>
          </p:cNvSpPr>
          <p:nvPr>
            <p:ph type="body" idx="1"/>
          </p:nvPr>
        </p:nvSpPr>
        <p:spPr>
          <a:xfrm>
            <a:off x="762000" y="1371600"/>
            <a:ext cx="7772400" cy="4323714"/>
          </a:xfrm>
        </p:spPr>
        <p:txBody>
          <a:bodyPr/>
          <a:lstStyle/>
          <a:p>
            <a:pPr marL="0" indent="0" eaLnBrk="1" hangingPunct="1">
              <a:buNone/>
            </a:pPr>
            <a:r>
              <a:rPr lang="en-US" altLang="en-US" dirty="0" smtClean="0"/>
              <a:t>Interactions with multiple chemicals:</a:t>
            </a:r>
          </a:p>
          <a:p>
            <a:pPr eaLnBrk="1" hangingPunct="1"/>
            <a:r>
              <a:rPr lang="en-US" altLang="en-US" dirty="0" smtClean="0"/>
              <a:t>Additive effects		2 + 2 = 4</a:t>
            </a:r>
          </a:p>
          <a:p>
            <a:pPr eaLnBrk="1" hangingPunct="1">
              <a:lnSpc>
                <a:spcPct val="50000"/>
              </a:lnSpc>
            </a:pPr>
            <a:endParaRPr lang="en-US" altLang="en-US" dirty="0" smtClean="0"/>
          </a:p>
          <a:p>
            <a:pPr eaLnBrk="1" hangingPunct="1"/>
            <a:r>
              <a:rPr lang="en-US" altLang="en-US" dirty="0" smtClean="0"/>
              <a:t>Synergistic effects		2 + 3 &gt; 5</a:t>
            </a:r>
          </a:p>
          <a:p>
            <a:pPr eaLnBrk="1" hangingPunct="1">
              <a:lnSpc>
                <a:spcPct val="50000"/>
              </a:lnSpc>
            </a:pPr>
            <a:endParaRPr lang="en-US" altLang="en-US" dirty="0" smtClean="0"/>
          </a:p>
          <a:p>
            <a:pPr eaLnBrk="1" hangingPunct="1"/>
            <a:r>
              <a:rPr lang="en-US" altLang="en-US" dirty="0" smtClean="0"/>
              <a:t>Potentiation effects	2 + 0 &gt; 2</a:t>
            </a:r>
          </a:p>
          <a:p>
            <a:pPr eaLnBrk="1" hangingPunct="1">
              <a:lnSpc>
                <a:spcPct val="50000"/>
              </a:lnSpc>
            </a:pPr>
            <a:endParaRPr lang="en-US" altLang="en-US" dirty="0" smtClean="0"/>
          </a:p>
          <a:p>
            <a:pPr eaLnBrk="1" hangingPunct="1"/>
            <a:r>
              <a:rPr lang="en-US" altLang="en-US" dirty="0" smtClean="0"/>
              <a:t>Antagonistic effects	4 + 6 &lt; 10</a:t>
            </a:r>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327726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447800"/>
            <a:ext cx="4191000" cy="4495801"/>
          </a:xfrm>
        </p:spPr>
        <p:txBody>
          <a:bodyPr/>
          <a:lstStyle/>
          <a:p>
            <a:r>
              <a:rPr lang="en-US" sz="2800" dirty="0" smtClean="0"/>
              <a:t>Health hazards on the job site</a:t>
            </a:r>
          </a:p>
          <a:p>
            <a:r>
              <a:rPr lang="en-US" sz="2800" dirty="0" smtClean="0"/>
              <a:t>Protect yourself; protect your family</a:t>
            </a:r>
            <a:endParaRPr lang="en-US" sz="2800" dirty="0"/>
          </a:p>
        </p:txBody>
      </p:sp>
      <p:pic>
        <p:nvPicPr>
          <p:cNvPr id="5" name="Picture 4" title="Picture of fami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174603" cy="3174603"/>
          </a:xfrm>
          <a:prstGeom prst="rect">
            <a:avLst/>
          </a:prstGeom>
          <a:ln>
            <a:solidFill>
              <a:schemeClr val="tx1"/>
            </a:solidFill>
          </a:ln>
        </p:spPr>
      </p:pic>
      <p:sp>
        <p:nvSpPr>
          <p:cNvPr id="6" name="TextBox 5"/>
          <p:cNvSpPr txBox="1"/>
          <p:nvPr/>
        </p:nvSpPr>
        <p:spPr>
          <a:xfrm>
            <a:off x="7618941" y="4774803"/>
            <a:ext cx="889662"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85083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Chemical Hazards and Controls</a:t>
            </a:r>
          </a:p>
        </p:txBody>
      </p:sp>
      <p:sp>
        <p:nvSpPr>
          <p:cNvPr id="5" name="Content Placeholder 4"/>
          <p:cNvSpPr>
            <a:spLocks noGrp="1"/>
          </p:cNvSpPr>
          <p:nvPr>
            <p:ph sz="half" idx="1"/>
          </p:nvPr>
        </p:nvSpPr>
        <p:spPr>
          <a:xfrm>
            <a:off x="1219200" y="1108970"/>
            <a:ext cx="6603751" cy="761999"/>
          </a:xfrm>
        </p:spPr>
        <p:txBody>
          <a:bodyPr/>
          <a:lstStyle/>
          <a:p>
            <a:pPr marL="0" indent="0">
              <a:buNone/>
            </a:pPr>
            <a:r>
              <a:rPr lang="en-US" sz="3200" dirty="0">
                <a:ea typeface="Tahoma" panose="020B0604030504040204" pitchFamily="34" charset="0"/>
              </a:rPr>
              <a:t>Hierarchy of control:</a:t>
            </a:r>
          </a:p>
          <a:p>
            <a:endParaRPr lang="en-US" dirty="0"/>
          </a:p>
        </p:txBody>
      </p:sp>
      <p:pic>
        <p:nvPicPr>
          <p:cNvPr id="8" name="Content Placeholder 7" title="hierarchy of control"/>
          <p:cNvPicPr>
            <a:picLocks noGrp="1" noChangeAspect="1"/>
          </p:cNvPicPr>
          <p:nvPr>
            <p:ph sz="half" idx="2"/>
          </p:nvPr>
        </p:nvPicPr>
        <p:blipFill>
          <a:blip r:embed="rId3"/>
          <a:stretch>
            <a:fillRect/>
          </a:stretch>
        </p:blipFill>
        <p:spPr>
          <a:xfrm>
            <a:off x="1321049" y="1763247"/>
            <a:ext cx="6501902" cy="4144820"/>
          </a:xfrm>
          <a:prstGeom prst="rect">
            <a:avLst/>
          </a:prstGeom>
        </p:spPr>
      </p:pic>
      <p:sp>
        <p:nvSpPr>
          <p:cNvPr id="6" name="TextBox 5"/>
          <p:cNvSpPr txBox="1"/>
          <p:nvPr/>
        </p:nvSpPr>
        <p:spPr>
          <a:xfrm>
            <a:off x="6134399" y="5908067"/>
            <a:ext cx="17653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373107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sp>
        <p:nvSpPr>
          <p:cNvPr id="4" name="Content Placeholder 3"/>
          <p:cNvSpPr>
            <a:spLocks noGrp="1"/>
          </p:cNvSpPr>
          <p:nvPr>
            <p:ph sz="half" idx="1"/>
          </p:nvPr>
        </p:nvSpPr>
        <p:spPr>
          <a:xfrm>
            <a:off x="762000" y="1447800"/>
            <a:ext cx="3303494" cy="2835441"/>
          </a:xfrm>
        </p:spPr>
        <p:txBody>
          <a:bodyPr/>
          <a:lstStyle/>
          <a:p>
            <a:r>
              <a:rPr lang="en-US" dirty="0">
                <a:ea typeface="Tahoma" panose="020B0604030504040204" pitchFamily="34" charset="0"/>
              </a:rPr>
              <a:t>Elimination and </a:t>
            </a:r>
            <a:r>
              <a:rPr lang="en-US" dirty="0" smtClean="0">
                <a:ea typeface="Tahoma" panose="020B0604030504040204" pitchFamily="34" charset="0"/>
              </a:rPr>
              <a:t>substitution</a:t>
            </a:r>
            <a:endParaRPr lang="en-US" dirty="0">
              <a:ea typeface="Tahoma" panose="020B0604030504040204" pitchFamily="34" charset="0"/>
            </a:endParaRPr>
          </a:p>
        </p:txBody>
      </p:sp>
      <p:pic>
        <p:nvPicPr>
          <p:cNvPr id="8" name="Content Placeholder 7" title="steps for transitioning to safer chemicals"/>
          <p:cNvPicPr>
            <a:picLocks noGrp="1" noChangeAspect="1"/>
          </p:cNvPicPr>
          <p:nvPr>
            <p:ph sz="half" idx="2"/>
          </p:nvPr>
        </p:nvPicPr>
        <p:blipFill>
          <a:blip r:embed="rId3"/>
          <a:stretch>
            <a:fillRect/>
          </a:stretch>
        </p:blipFill>
        <p:spPr>
          <a:xfrm>
            <a:off x="3810000" y="1386745"/>
            <a:ext cx="4717228" cy="4623980"/>
          </a:xfrm>
          <a:prstGeom prst="rect">
            <a:avLst/>
          </a:prstGeom>
        </p:spPr>
      </p:pic>
      <p:sp>
        <p:nvSpPr>
          <p:cNvPr id="6" name="TextBox 5"/>
          <p:cNvSpPr txBox="1"/>
          <p:nvPr/>
        </p:nvSpPr>
        <p:spPr>
          <a:xfrm>
            <a:off x="6273800" y="5800345"/>
            <a:ext cx="1765300"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53191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Chemical Hazards and Controls</a:t>
            </a:r>
          </a:p>
        </p:txBody>
      </p:sp>
      <p:sp>
        <p:nvSpPr>
          <p:cNvPr id="3" name="Content Placeholder 2"/>
          <p:cNvSpPr>
            <a:spLocks noGrp="1"/>
          </p:cNvSpPr>
          <p:nvPr>
            <p:ph idx="1"/>
          </p:nvPr>
        </p:nvSpPr>
        <p:spPr>
          <a:xfrm>
            <a:off x="685799" y="1219200"/>
            <a:ext cx="7920199" cy="2743200"/>
          </a:xfrm>
        </p:spPr>
        <p:txBody>
          <a:bodyPr>
            <a:normAutofit/>
          </a:bodyPr>
          <a:lstStyle/>
          <a:p>
            <a:r>
              <a:rPr lang="en-US" dirty="0" smtClean="0"/>
              <a:t>Engineering controls</a:t>
            </a:r>
          </a:p>
          <a:p>
            <a:pPr lvl="1"/>
            <a:r>
              <a:rPr lang="en-US" dirty="0" smtClean="0"/>
              <a:t>Ventilation – local (hood) / general (dilution)</a:t>
            </a:r>
          </a:p>
          <a:p>
            <a:pPr lvl="1"/>
            <a:r>
              <a:rPr lang="en-US" dirty="0" smtClean="0"/>
              <a:t>Process and equipment modification</a:t>
            </a:r>
          </a:p>
          <a:p>
            <a:pPr lvl="1"/>
            <a:r>
              <a:rPr lang="en-US" dirty="0" smtClean="0"/>
              <a:t>Isolation/automation</a:t>
            </a:r>
            <a:endParaRPr lang="en-US" dirty="0"/>
          </a:p>
        </p:txBody>
      </p:sp>
      <p:pic>
        <p:nvPicPr>
          <p:cNvPr id="6" name="Picture 5" title="chemical hazards and controls"/>
          <p:cNvPicPr>
            <a:picLocks noChangeAspect="1"/>
          </p:cNvPicPr>
          <p:nvPr/>
        </p:nvPicPr>
        <p:blipFill>
          <a:blip r:embed="rId3"/>
          <a:stretch>
            <a:fillRect/>
          </a:stretch>
        </p:blipFill>
        <p:spPr>
          <a:xfrm>
            <a:off x="5257800" y="3449334"/>
            <a:ext cx="3271999" cy="2435618"/>
          </a:xfrm>
          <a:prstGeom prst="rect">
            <a:avLst/>
          </a:prstGeom>
          <a:ln>
            <a:solidFill>
              <a:schemeClr val="tx1"/>
            </a:solidFill>
          </a:ln>
        </p:spPr>
      </p:pic>
      <p:sp>
        <p:nvSpPr>
          <p:cNvPr id="7" name="TextBox 6"/>
          <p:cNvSpPr txBox="1"/>
          <p:nvPr/>
        </p:nvSpPr>
        <p:spPr>
          <a:xfrm>
            <a:off x="457200" y="4819471"/>
            <a:ext cx="4572001" cy="1200329"/>
          </a:xfrm>
          <a:prstGeom prst="rect">
            <a:avLst/>
          </a:prstGeom>
          <a:noFill/>
        </p:spPr>
        <p:txBody>
          <a:bodyPr wrap="square" rtlCol="0">
            <a:spAutoFit/>
          </a:bodyPr>
          <a:lstStyle/>
          <a:p>
            <a:r>
              <a:rPr lang="en-US" dirty="0" smtClean="0"/>
              <a:t>Example: Replacing transfer belts with screw augers on sand movers used in hydraulic fracturing will help contain sand and reduce dust release (lowering exposure to silica). </a:t>
            </a:r>
            <a:endParaRPr lang="en-US" dirty="0"/>
          </a:p>
        </p:txBody>
      </p:sp>
      <p:sp>
        <p:nvSpPr>
          <p:cNvPr id="14" name="TextBox 13"/>
          <p:cNvSpPr txBox="1"/>
          <p:nvPr/>
        </p:nvSpPr>
        <p:spPr>
          <a:xfrm>
            <a:off x="6732415" y="5871780"/>
            <a:ext cx="1765300" cy="215444"/>
          </a:xfrm>
          <a:prstGeom prst="rect">
            <a:avLst/>
          </a:prstGeom>
          <a:noFill/>
        </p:spPr>
        <p:txBody>
          <a:bodyPr wrap="square" rtlCol="0">
            <a:spAutoFit/>
          </a:bodyPr>
          <a:lstStyle/>
          <a:p>
            <a:pPr algn="r"/>
            <a:r>
              <a:rPr lang="en-US" sz="800" dirty="0"/>
              <a:t>Source: </a:t>
            </a:r>
            <a:r>
              <a:rPr lang="en-US" sz="800" dirty="0" smtClean="0"/>
              <a:t>NIOSH</a:t>
            </a:r>
            <a:endParaRPr lang="en-US" sz="800" dirty="0"/>
          </a:p>
        </p:txBody>
      </p:sp>
    </p:spTree>
    <p:extLst>
      <p:ext uri="{BB962C8B-B14F-4D97-AF65-F5344CB8AC3E}">
        <p14:creationId xmlns:p14="http://schemas.microsoft.com/office/powerpoint/2010/main" val="663055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a:t>Chemical Hazards and Controls</a:t>
            </a:r>
          </a:p>
        </p:txBody>
      </p:sp>
      <p:sp>
        <p:nvSpPr>
          <p:cNvPr id="3" name="Content Placeholder 2"/>
          <p:cNvSpPr>
            <a:spLocks noGrp="1"/>
          </p:cNvSpPr>
          <p:nvPr>
            <p:ph idx="1"/>
          </p:nvPr>
        </p:nvSpPr>
        <p:spPr>
          <a:xfrm>
            <a:off x="457200" y="1219200"/>
            <a:ext cx="6324600" cy="4267200"/>
          </a:xfrm>
        </p:spPr>
        <p:txBody>
          <a:bodyPr>
            <a:normAutofit/>
          </a:bodyPr>
          <a:lstStyle/>
          <a:p>
            <a:r>
              <a:rPr lang="en-US" dirty="0" smtClean="0"/>
              <a:t>Administrative controls</a:t>
            </a:r>
            <a:endParaRPr lang="en-US" dirty="0"/>
          </a:p>
          <a:p>
            <a:pPr lvl="1"/>
            <a:r>
              <a:rPr lang="en-US" dirty="0" smtClean="0"/>
              <a:t>Establish written </a:t>
            </a:r>
            <a:br>
              <a:rPr lang="en-US" dirty="0" smtClean="0"/>
            </a:br>
            <a:r>
              <a:rPr lang="en-US" dirty="0" smtClean="0"/>
              <a:t>programs &amp; policies</a:t>
            </a:r>
          </a:p>
          <a:p>
            <a:pPr lvl="1"/>
            <a:r>
              <a:rPr lang="en-US" dirty="0" smtClean="0"/>
              <a:t>Training</a:t>
            </a:r>
          </a:p>
          <a:p>
            <a:pPr lvl="1"/>
            <a:r>
              <a:rPr lang="en-US" dirty="0" smtClean="0"/>
              <a:t>Monitor/measure exposure levels</a:t>
            </a:r>
          </a:p>
          <a:p>
            <a:pPr lvl="1"/>
            <a:r>
              <a:rPr lang="en-US" dirty="0" smtClean="0"/>
              <a:t>Inspections and maintenance</a:t>
            </a:r>
          </a:p>
          <a:p>
            <a:pPr lvl="1"/>
            <a:r>
              <a:rPr lang="en-US" dirty="0" smtClean="0"/>
              <a:t>Restricted area signage</a:t>
            </a:r>
            <a:endParaRPr lang="en-US" dirty="0"/>
          </a:p>
          <a:p>
            <a:pPr lvl="1"/>
            <a:r>
              <a:rPr lang="en-US" dirty="0" smtClean="0"/>
              <a:t>Develop SOPs</a:t>
            </a:r>
          </a:p>
        </p:txBody>
      </p:sp>
      <p:pic>
        <p:nvPicPr>
          <p:cNvPr id="6" name="Picture 5" title="chemical hazards and control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34000" y="1371600"/>
            <a:ext cx="3064764" cy="1719072"/>
          </a:xfrm>
          <a:prstGeom prst="rect">
            <a:avLst/>
          </a:prstGeom>
          <a:ln>
            <a:solidFill>
              <a:schemeClr val="tx1"/>
            </a:solidFill>
          </a:ln>
        </p:spPr>
      </p:pic>
      <p:pic>
        <p:nvPicPr>
          <p:cNvPr id="7" name="Picture 6" title="administrative controls"/>
          <p:cNvPicPr>
            <a:picLocks noChangeAspect="1"/>
          </p:cNvPicPr>
          <p:nvPr/>
        </p:nvPicPr>
        <p:blipFill rotWithShape="1">
          <a:blip r:embed="rId4" cstate="print">
            <a:extLst>
              <a:ext uri="{28A0092B-C50C-407E-A947-70E740481C1C}">
                <a14:useLocalDpi xmlns:a14="http://schemas.microsoft.com/office/drawing/2010/main" val="0"/>
              </a:ext>
            </a:extLst>
          </a:blip>
          <a:srcRect l="8944" t="5486" r="6503" b="10138"/>
          <a:stretch/>
        </p:blipFill>
        <p:spPr>
          <a:xfrm>
            <a:off x="6417564" y="3810000"/>
            <a:ext cx="1981200" cy="2057400"/>
          </a:xfrm>
          <a:prstGeom prst="rect">
            <a:avLst/>
          </a:prstGeom>
          <a:ln>
            <a:solidFill>
              <a:schemeClr val="tx1"/>
            </a:solidFill>
          </a:ln>
        </p:spPr>
      </p:pic>
      <p:sp>
        <p:nvSpPr>
          <p:cNvPr id="12" name="TextBox 11"/>
          <p:cNvSpPr txBox="1"/>
          <p:nvPr/>
        </p:nvSpPr>
        <p:spPr>
          <a:xfrm>
            <a:off x="6096000" y="5912078"/>
            <a:ext cx="2438400"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70227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sp>
        <p:nvSpPr>
          <p:cNvPr id="3" name="Content Placeholder 2"/>
          <p:cNvSpPr>
            <a:spLocks noGrp="1"/>
          </p:cNvSpPr>
          <p:nvPr>
            <p:ph idx="1"/>
          </p:nvPr>
        </p:nvSpPr>
        <p:spPr>
          <a:xfrm>
            <a:off x="1219200" y="1524000"/>
            <a:ext cx="4648200" cy="3296902"/>
          </a:xfrm>
        </p:spPr>
        <p:txBody>
          <a:bodyPr>
            <a:normAutofit/>
          </a:bodyPr>
          <a:lstStyle/>
          <a:p>
            <a:r>
              <a:rPr lang="en-US" dirty="0" smtClean="0"/>
              <a:t>PPE</a:t>
            </a:r>
            <a:endParaRPr lang="en-US" dirty="0"/>
          </a:p>
          <a:p>
            <a:pPr lvl="1"/>
            <a:r>
              <a:rPr lang="en-US" dirty="0" smtClean="0"/>
              <a:t>Respirators</a:t>
            </a:r>
          </a:p>
          <a:p>
            <a:pPr lvl="1"/>
            <a:r>
              <a:rPr lang="en-US" dirty="0" smtClean="0"/>
              <a:t>Gloves</a:t>
            </a:r>
          </a:p>
          <a:p>
            <a:pPr lvl="1"/>
            <a:r>
              <a:rPr lang="en-US" dirty="0" smtClean="0"/>
              <a:t>Safety glasses</a:t>
            </a:r>
            <a:endParaRPr lang="en-US" dirty="0"/>
          </a:p>
          <a:p>
            <a:pPr lvl="1"/>
            <a:r>
              <a:rPr lang="en-US" dirty="0" smtClean="0"/>
              <a:t>Long clothing</a:t>
            </a:r>
          </a:p>
        </p:txBody>
      </p:sp>
      <p:sp>
        <p:nvSpPr>
          <p:cNvPr id="11" name="TextBox 10"/>
          <p:cNvSpPr txBox="1"/>
          <p:nvPr/>
        </p:nvSpPr>
        <p:spPr>
          <a:xfrm>
            <a:off x="5763126" y="5836036"/>
            <a:ext cx="24384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7" name="Picture 6" title="PP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34000" y="1399923"/>
            <a:ext cx="2895600" cy="2171700"/>
          </a:xfrm>
          <a:prstGeom prst="rect">
            <a:avLst/>
          </a:prstGeom>
          <a:ln>
            <a:solidFill>
              <a:schemeClr val="tx1"/>
            </a:solidFill>
          </a:ln>
        </p:spPr>
      </p:pic>
      <p:pic>
        <p:nvPicPr>
          <p:cNvPr id="8" name="Picture 7" title="Person in PP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34000" y="3796462"/>
            <a:ext cx="2895600" cy="2018147"/>
          </a:xfrm>
          <a:prstGeom prst="rect">
            <a:avLst/>
          </a:prstGeom>
          <a:ln w="19050">
            <a:solidFill>
              <a:schemeClr val="tx1"/>
            </a:solidFill>
          </a:ln>
        </p:spPr>
      </p:pic>
    </p:spTree>
    <p:extLst>
      <p:ext uri="{BB962C8B-B14F-4D97-AF65-F5344CB8AC3E}">
        <p14:creationId xmlns:p14="http://schemas.microsoft.com/office/powerpoint/2010/main" val="222186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44374" y="128007"/>
            <a:ext cx="8229600" cy="1143000"/>
          </a:xfrm>
        </p:spPr>
        <p:txBody>
          <a:bodyPr/>
          <a:lstStyle/>
          <a:p>
            <a:r>
              <a:rPr lang="en-US" dirty="0"/>
              <a:t>Chemical Hazards and Controls</a:t>
            </a:r>
            <a:endParaRPr lang="en-US" altLang="en-US" dirty="0" smtClean="0"/>
          </a:p>
        </p:txBody>
      </p:sp>
      <p:sp>
        <p:nvSpPr>
          <p:cNvPr id="33796" name="Rectangle 3"/>
          <p:cNvSpPr>
            <a:spLocks noGrp="1" noChangeArrowheads="1"/>
          </p:cNvSpPr>
          <p:nvPr>
            <p:ph type="body" idx="1"/>
          </p:nvPr>
        </p:nvSpPr>
        <p:spPr>
          <a:xfrm>
            <a:off x="914400" y="1066800"/>
            <a:ext cx="7772400" cy="3467809"/>
          </a:xfrm>
        </p:spPr>
        <p:txBody>
          <a:bodyPr/>
          <a:lstStyle/>
          <a:p>
            <a:pPr marL="0" indent="0" eaLnBrk="1" hangingPunct="1">
              <a:buNone/>
            </a:pPr>
            <a:r>
              <a:rPr lang="en-US" altLang="en-US" dirty="0" smtClean="0"/>
              <a:t>Worksite analysis – assessing exposures:</a:t>
            </a:r>
          </a:p>
          <a:p>
            <a:pPr eaLnBrk="1" hangingPunct="1"/>
            <a:r>
              <a:rPr lang="en-US" altLang="en-US" sz="2800" dirty="0" smtClean="0"/>
              <a:t>Air monitoring – personal and area</a:t>
            </a:r>
          </a:p>
          <a:p>
            <a:pPr eaLnBrk="1" hangingPunct="1"/>
            <a:r>
              <a:rPr lang="en-US" altLang="en-US" sz="2800" dirty="0" smtClean="0"/>
              <a:t>Noise monitoring</a:t>
            </a:r>
          </a:p>
          <a:p>
            <a:pPr eaLnBrk="1" hangingPunct="1"/>
            <a:r>
              <a:rPr lang="en-US" altLang="en-US" sz="2800" dirty="0" smtClean="0"/>
              <a:t>Observation – PPE use and work practices</a:t>
            </a:r>
          </a:p>
          <a:p>
            <a:pPr eaLnBrk="1" hangingPunct="1"/>
            <a:r>
              <a:rPr lang="en-US" altLang="en-US" sz="2800" dirty="0" smtClean="0"/>
              <a:t>Ventilation measurements</a:t>
            </a:r>
          </a:p>
          <a:p>
            <a:pPr eaLnBrk="1" hangingPunct="1"/>
            <a:r>
              <a:rPr lang="en-US" altLang="en-US" sz="2800" dirty="0" smtClean="0"/>
              <a:t>Wipe samples – surfaces and personnel</a:t>
            </a:r>
          </a:p>
        </p:txBody>
      </p:sp>
      <p:sp>
        <p:nvSpPr>
          <p:cNvPr id="5" name="TextBox 4"/>
          <p:cNvSpPr txBox="1"/>
          <p:nvPr/>
        </p:nvSpPr>
        <p:spPr>
          <a:xfrm>
            <a:off x="6805313" y="5738755"/>
            <a:ext cx="1194129" cy="215444"/>
          </a:xfrm>
          <a:prstGeom prst="rect">
            <a:avLst/>
          </a:prstGeom>
          <a:noFill/>
        </p:spPr>
        <p:txBody>
          <a:bodyPr wrap="square" rtlCol="0">
            <a:spAutoFit/>
          </a:bodyPr>
          <a:lstStyle/>
          <a:p>
            <a:r>
              <a:rPr lang="en-US" sz="800" dirty="0" smtClean="0"/>
              <a:t>Source: OSHA </a:t>
            </a:r>
            <a:endParaRPr lang="en-US" sz="800" dirty="0"/>
          </a:p>
        </p:txBody>
      </p:sp>
      <p:pic>
        <p:nvPicPr>
          <p:cNvPr id="7172" name="Picture 4" descr="Figure F-6. Gilibrator Display Panel Showing Flow Rate, Side by Side with Gilair Sampling Pump with Digital Flow Read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034" y="4430668"/>
            <a:ext cx="4492279" cy="1523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32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a:t>Chemical Hazards and Controls</a:t>
            </a:r>
            <a:endParaRPr lang="en-US" altLang="en-US" dirty="0" smtClean="0"/>
          </a:p>
        </p:txBody>
      </p:sp>
      <p:sp>
        <p:nvSpPr>
          <p:cNvPr id="28676" name="Rectangle 3"/>
          <p:cNvSpPr>
            <a:spLocks noGrp="1" noChangeArrowheads="1"/>
          </p:cNvSpPr>
          <p:nvPr>
            <p:ph type="body" idx="1"/>
          </p:nvPr>
        </p:nvSpPr>
        <p:spPr>
          <a:xfrm>
            <a:off x="952500" y="1333500"/>
            <a:ext cx="7239000" cy="4191000"/>
          </a:xfrm>
        </p:spPr>
        <p:txBody>
          <a:bodyPr/>
          <a:lstStyle/>
          <a:p>
            <a:r>
              <a:rPr lang="en-US" dirty="0"/>
              <a:t>PELs, or </a:t>
            </a:r>
            <a:r>
              <a:rPr lang="en-US" dirty="0" smtClean="0"/>
              <a:t>permissible exposure limits:</a:t>
            </a:r>
          </a:p>
          <a:p>
            <a:pPr lvl="1"/>
            <a:r>
              <a:rPr lang="en-US" dirty="0" smtClean="0"/>
              <a:t>OSHA’s regulations </a:t>
            </a:r>
            <a:r>
              <a:rPr lang="en-US" dirty="0"/>
              <a:t>that establish the acceptable amount or concentration of a substance </a:t>
            </a:r>
            <a:r>
              <a:rPr lang="en-US" dirty="0" smtClean="0"/>
              <a:t>in </a:t>
            </a:r>
            <a:r>
              <a:rPr lang="en-US" dirty="0"/>
              <a:t>the </a:t>
            </a:r>
            <a:r>
              <a:rPr lang="en-US" dirty="0" smtClean="0"/>
              <a:t>workplace</a:t>
            </a:r>
          </a:p>
          <a:p>
            <a:pPr lvl="1"/>
            <a:r>
              <a:rPr lang="en-US" dirty="0"/>
              <a:t>I</a:t>
            </a:r>
            <a:r>
              <a:rPr lang="en-US" dirty="0" smtClean="0"/>
              <a:t>ntended </a:t>
            </a:r>
            <a:r>
              <a:rPr lang="en-US" dirty="0"/>
              <a:t>to protect workers from adverse health effects related to hazardous chemical </a:t>
            </a:r>
            <a:r>
              <a:rPr lang="en-US" dirty="0" smtClean="0"/>
              <a:t>exposure</a:t>
            </a:r>
            <a:endParaRPr lang="en-US" altLang="en-US" dirty="0" smtClean="0"/>
          </a:p>
        </p:txBody>
      </p:sp>
    </p:spTree>
    <p:extLst>
      <p:ext uri="{BB962C8B-B14F-4D97-AF65-F5344CB8AC3E}">
        <p14:creationId xmlns:p14="http://schemas.microsoft.com/office/powerpoint/2010/main" val="2118053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304800" y="1"/>
            <a:ext cx="8683625" cy="1219200"/>
          </a:xfrm>
        </p:spPr>
        <p:txBody>
          <a:bodyPr/>
          <a:lstStyle/>
          <a:p>
            <a:r>
              <a:rPr lang="en-US" sz="4000" dirty="0">
                <a:latin typeface="Tahoma" panose="020B0604030504040204" pitchFamily="34" charset="0"/>
                <a:ea typeface="Tahoma" panose="020B0604030504040204" pitchFamily="34" charset="0"/>
              </a:rPr>
              <a:t>Chemical Hazards and Controls</a:t>
            </a:r>
            <a:endParaRPr lang="en-US" altLang="en-US" sz="4000" dirty="0" smtClean="0">
              <a:latin typeface="Tahoma" panose="020B0604030504040204" pitchFamily="34" charset="0"/>
              <a:ea typeface="Tahoma" panose="020B0604030504040204" pitchFamily="34" charset="0"/>
            </a:endParaRPr>
          </a:p>
        </p:txBody>
      </p:sp>
      <p:sp>
        <p:nvSpPr>
          <p:cNvPr id="4101" name="Rectangle 3"/>
          <p:cNvSpPr>
            <a:spLocks noGrp="1" noChangeArrowheads="1"/>
          </p:cNvSpPr>
          <p:nvPr>
            <p:ph type="body" sz="half" idx="1"/>
          </p:nvPr>
        </p:nvSpPr>
        <p:spPr>
          <a:xfrm>
            <a:off x="483607" y="1066800"/>
            <a:ext cx="7364994" cy="5029200"/>
          </a:xfrm>
        </p:spPr>
        <p:txBody>
          <a:bodyPr/>
          <a:lstStyle/>
          <a:p>
            <a:pPr marL="0" indent="0" eaLnBrk="1" hangingPunct="1">
              <a:buNone/>
            </a:pPr>
            <a:r>
              <a:rPr lang="en-US" altLang="en-US" sz="3200" b="0" dirty="0" smtClean="0">
                <a:latin typeface="Tahoma" panose="020B0604030504040204" pitchFamily="34" charset="0"/>
                <a:ea typeface="Tahoma" panose="020B0604030504040204" pitchFamily="34" charset="0"/>
                <a:cs typeface="Tahoma" panose="020B0604030504040204" pitchFamily="34" charset="0"/>
              </a:rPr>
              <a:t>Exposure limits:</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TWA = Time - Weighted Average</a:t>
            </a:r>
          </a:p>
          <a:p>
            <a:pPr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Levels vary over</a:t>
            </a:r>
          </a:p>
          <a:p>
            <a:pPr eaLnBrk="1" hangingPunct="1">
              <a:buFont typeface="Wingdings" panose="05000000000000000000" pitchFamily="2" charset="2"/>
              <a:buNone/>
            </a:pPr>
            <a:r>
              <a:rPr lang="en-US" altLang="en-US" sz="2800" b="0" dirty="0" smtClean="0">
                <a:latin typeface="Tahoma" panose="020B0604030504040204" pitchFamily="34" charset="0"/>
                <a:ea typeface="Tahoma" panose="020B0604030504040204" pitchFamily="34" charset="0"/>
                <a:cs typeface="Tahoma" panose="020B0604030504040204" pitchFamily="34" charset="0"/>
              </a:rPr>
              <a:t>	the shift duration</a:t>
            </a:r>
          </a:p>
          <a:p>
            <a:pPr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These limits protect from chronic diseases</a:t>
            </a:r>
          </a:p>
        </p:txBody>
      </p:sp>
      <p:graphicFrame>
        <p:nvGraphicFramePr>
          <p:cNvPr id="4098" name="Object 4" title="chemical hazards and controls"/>
          <p:cNvGraphicFramePr>
            <a:graphicFrameLocks noGrp="1" noChangeAspect="1"/>
          </p:cNvGraphicFramePr>
          <p:nvPr>
            <p:ph sz="half" idx="2"/>
            <p:extLst>
              <p:ext uri="{D42A27DB-BD31-4B8C-83A1-F6EECF244321}">
                <p14:modId xmlns:p14="http://schemas.microsoft.com/office/powerpoint/2010/main" val="934157386"/>
              </p:ext>
            </p:extLst>
          </p:nvPr>
        </p:nvGraphicFramePr>
        <p:xfrm>
          <a:off x="4166104" y="2438400"/>
          <a:ext cx="5175250" cy="2906712"/>
        </p:xfrm>
        <a:graphic>
          <a:graphicData uri="http://schemas.openxmlformats.org/presentationml/2006/ole">
            <mc:AlternateContent xmlns:mc="http://schemas.openxmlformats.org/markup-compatibility/2006">
              <mc:Choice xmlns:v="urn:schemas-microsoft-com:vml" Requires="v">
                <p:oleObj spid="_x0000_s4244" name="Chart" r:id="rId4" imgW="7416800" imgH="4165600" progId="MSGraph.Chart.8">
                  <p:embed followColorScheme="full"/>
                </p:oleObj>
              </mc:Choice>
              <mc:Fallback>
                <p:oleObj name="Chart" r:id="rId4" imgW="7416800" imgH="4165600" progId="MSGraph.Chart.8">
                  <p:embed followColorScheme="full"/>
                  <p:pic>
                    <p:nvPicPr>
                      <p:cNvPr id="0" name=""/>
                      <p:cNvPicPr>
                        <a:picLocks noChangeAspect="1" noChangeArrowheads="1"/>
                      </p:cNvPicPr>
                      <p:nvPr/>
                    </p:nvPicPr>
                    <p:blipFill>
                      <a:blip r:embed="rId5"/>
                      <a:srcRect/>
                      <a:stretch>
                        <a:fillRect/>
                      </a:stretch>
                    </p:blipFill>
                    <p:spPr bwMode="auto">
                      <a:xfrm>
                        <a:off x="4166104" y="2438400"/>
                        <a:ext cx="5175250" cy="290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42494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36133"/>
            <a:ext cx="8229600" cy="1143000"/>
          </a:xfrm>
        </p:spPr>
        <p:txBody>
          <a:bodyPr/>
          <a:lstStyle/>
          <a:p>
            <a:r>
              <a:rPr lang="en-US" sz="4000" dirty="0">
                <a:latin typeface="Tahoma" panose="020B0604030504040204" pitchFamily="34" charset="0"/>
                <a:ea typeface="Tahoma" panose="020B0604030504040204" pitchFamily="34" charset="0"/>
              </a:rPr>
              <a:t>Chemical Hazards and Controls</a:t>
            </a:r>
            <a:endParaRPr lang="en-US" altLang="en-US" sz="4000" dirty="0" smtClean="0">
              <a:latin typeface="Tahoma" panose="020B0604030504040204" pitchFamily="34" charset="0"/>
              <a:ea typeface="Tahoma" panose="020B0604030504040204" pitchFamily="34" charset="0"/>
            </a:endParaRPr>
          </a:p>
        </p:txBody>
      </p:sp>
      <p:sp>
        <p:nvSpPr>
          <p:cNvPr id="5125" name="Rectangle 3"/>
          <p:cNvSpPr>
            <a:spLocks noGrp="1" noChangeArrowheads="1"/>
          </p:cNvSpPr>
          <p:nvPr>
            <p:ph type="body" sz="half" idx="1"/>
          </p:nvPr>
        </p:nvSpPr>
        <p:spPr>
          <a:xfrm>
            <a:off x="457200" y="1279132"/>
            <a:ext cx="8229600" cy="2073667"/>
          </a:xfrm>
        </p:spPr>
        <p:txBody>
          <a:bodyPr/>
          <a:lstStyle/>
          <a:p>
            <a:pPr marL="0" indent="0" eaLnBrk="1" hangingPunct="1">
              <a:buNone/>
            </a:pPr>
            <a:r>
              <a:rPr lang="en-US" altLang="en-US" sz="3200" b="0" dirty="0" smtClean="0">
                <a:latin typeface="Tahoma" panose="020B0604030504040204" pitchFamily="34" charset="0"/>
                <a:ea typeface="Tahoma" panose="020B0604030504040204" pitchFamily="34" charset="0"/>
                <a:cs typeface="Tahoma" panose="020B0604030504040204" pitchFamily="34" charset="0"/>
              </a:rPr>
              <a:t>“C” = ceiling limit:</a:t>
            </a:r>
          </a:p>
          <a:p>
            <a:pPr eaLnBrk="1" hangingPunct="1"/>
            <a:r>
              <a:rPr lang="en-US" altLang="en-US" sz="2800" b="0" dirty="0">
                <a:latin typeface="Tahoma" panose="020B0604030504040204" pitchFamily="34" charset="0"/>
                <a:ea typeface="Tahoma" panose="020B0604030504040204" pitchFamily="34" charset="0"/>
              </a:rPr>
              <a:t>L</a:t>
            </a:r>
            <a:r>
              <a:rPr lang="en-US" altLang="en-US" sz="2800" b="0" dirty="0" smtClean="0">
                <a:latin typeface="Tahoma" panose="020B0604030504040204" pitchFamily="34" charset="0"/>
                <a:ea typeface="Tahoma" panose="020B0604030504040204" pitchFamily="34" charset="0"/>
                <a:cs typeface="Tahoma" panose="020B0604030504040204" pitchFamily="34" charset="0"/>
              </a:rPr>
              <a:t>evel never to be exceeded during the work shift</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Protect from acute disease or health effects</a:t>
            </a:r>
          </a:p>
        </p:txBody>
      </p:sp>
      <p:graphicFrame>
        <p:nvGraphicFramePr>
          <p:cNvPr id="5122" name="Object 4" title="&quot;C&quot; ceiling limit"/>
          <p:cNvGraphicFramePr>
            <a:graphicFrameLocks noGrp="1" noChangeAspect="1"/>
          </p:cNvGraphicFramePr>
          <p:nvPr>
            <p:ph sz="half" idx="2"/>
            <p:extLst>
              <p:ext uri="{D42A27DB-BD31-4B8C-83A1-F6EECF244321}">
                <p14:modId xmlns:p14="http://schemas.microsoft.com/office/powerpoint/2010/main" val="4051508714"/>
              </p:ext>
            </p:extLst>
          </p:nvPr>
        </p:nvGraphicFramePr>
        <p:xfrm>
          <a:off x="1877218" y="3200400"/>
          <a:ext cx="5389563" cy="2609850"/>
        </p:xfrm>
        <a:graphic>
          <a:graphicData uri="http://schemas.openxmlformats.org/presentationml/2006/ole">
            <mc:AlternateContent xmlns:mc="http://schemas.openxmlformats.org/markup-compatibility/2006">
              <mc:Choice xmlns:v="urn:schemas-microsoft-com:vml" Requires="v">
                <p:oleObj spid="_x0000_s5268" name="Chart" r:id="rId4" imgW="8470900" imgH="4102100" progId="MSGraph.Chart.8">
                  <p:embed followColorScheme="full"/>
                </p:oleObj>
              </mc:Choice>
              <mc:Fallback>
                <p:oleObj name="Chart" r:id="rId4" imgW="8470900" imgH="4102100" progId="MSGraph.Chart.8">
                  <p:embed followColorScheme="full"/>
                  <p:pic>
                    <p:nvPicPr>
                      <p:cNvPr id="0" name=""/>
                      <p:cNvPicPr>
                        <a:picLocks noChangeAspect="1" noChangeArrowheads="1"/>
                      </p:cNvPicPr>
                      <p:nvPr/>
                    </p:nvPicPr>
                    <p:blipFill>
                      <a:blip r:embed="rId5"/>
                      <a:srcRect/>
                      <a:stretch>
                        <a:fillRect/>
                      </a:stretch>
                    </p:blipFill>
                    <p:spPr bwMode="auto">
                      <a:xfrm>
                        <a:off x="1877218" y="3200400"/>
                        <a:ext cx="5389563" cy="260985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69016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154901"/>
            <a:ext cx="8229600" cy="1143000"/>
          </a:xfrm>
        </p:spPr>
        <p:txBody>
          <a:bodyPr/>
          <a:lstStyle/>
          <a:p>
            <a:r>
              <a:rPr lang="en-US" dirty="0"/>
              <a:t>Chemical Hazards and Controls</a:t>
            </a:r>
            <a:endParaRPr lang="en-US" altLang="en-US" dirty="0" smtClean="0"/>
          </a:p>
        </p:txBody>
      </p:sp>
      <p:sp>
        <p:nvSpPr>
          <p:cNvPr id="33796" name="Rectangle 3"/>
          <p:cNvSpPr>
            <a:spLocks noGrp="1" noChangeArrowheads="1"/>
          </p:cNvSpPr>
          <p:nvPr>
            <p:ph type="body" idx="1"/>
          </p:nvPr>
        </p:nvSpPr>
        <p:spPr>
          <a:xfrm>
            <a:off x="1219200" y="1271007"/>
            <a:ext cx="6934200" cy="3224793"/>
          </a:xfrm>
        </p:spPr>
        <p:txBody>
          <a:bodyPr/>
          <a:lstStyle/>
          <a:p>
            <a:pPr marL="0" indent="0">
              <a:buNone/>
            </a:pPr>
            <a:r>
              <a:rPr lang="en-US" altLang="en-US" dirty="0" smtClean="0"/>
              <a:t>Substance-specific standards:</a:t>
            </a:r>
          </a:p>
          <a:p>
            <a:r>
              <a:rPr lang="en-US" altLang="en-US" sz="2800" dirty="0" smtClean="0"/>
              <a:t>Established by OSHA to identify specific requirements </a:t>
            </a:r>
          </a:p>
          <a:p>
            <a:r>
              <a:rPr lang="en-US" altLang="en-US" sz="2800" dirty="0" smtClean="0"/>
              <a:t>Potentially exposed workers must be monitored and protected</a:t>
            </a:r>
          </a:p>
        </p:txBody>
      </p:sp>
      <p:pic>
        <p:nvPicPr>
          <p:cNvPr id="8194" name="Picture 2" descr="https://upload.wikimedia.org/wikipedia/commons/0/08/Recycling_lead_in_a_lead-acid_battery_recovery_facility.jpg" title="substance specific standa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890" y="3884156"/>
            <a:ext cx="3306220" cy="2139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25110" y="5808437"/>
            <a:ext cx="1068623" cy="215444"/>
          </a:xfrm>
          <a:prstGeom prst="rect">
            <a:avLst/>
          </a:prstGeom>
          <a:noFill/>
        </p:spPr>
        <p:txBody>
          <a:bodyPr wrap="square" rtlCol="0">
            <a:spAutoFit/>
          </a:bodyPr>
          <a:lstStyle/>
          <a:p>
            <a:r>
              <a:rPr lang="en-US" sz="800" dirty="0" smtClean="0"/>
              <a:t>Source: NIOSH</a:t>
            </a:r>
            <a:endParaRPr lang="en-US" sz="800" dirty="0"/>
          </a:p>
        </p:txBody>
      </p:sp>
    </p:spTree>
    <p:extLst>
      <p:ext uri="{BB962C8B-B14F-4D97-AF65-F5344CB8AC3E}">
        <p14:creationId xmlns:p14="http://schemas.microsoft.com/office/powerpoint/2010/main" val="2664660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smtClean="0"/>
              <a:t>Introduction</a:t>
            </a:r>
          </a:p>
        </p:txBody>
      </p:sp>
      <p:sp>
        <p:nvSpPr>
          <p:cNvPr id="11268" name="Rectangle 3"/>
          <p:cNvSpPr>
            <a:spLocks noGrp="1" noChangeArrowheads="1"/>
          </p:cNvSpPr>
          <p:nvPr>
            <p:ph type="body" idx="1"/>
          </p:nvPr>
        </p:nvSpPr>
        <p:spPr>
          <a:xfrm>
            <a:off x="228600" y="1219201"/>
            <a:ext cx="8610600" cy="4419599"/>
          </a:xfrm>
        </p:spPr>
        <p:txBody>
          <a:bodyPr>
            <a:normAutofit/>
          </a:bodyPr>
          <a:lstStyle/>
          <a:p>
            <a:pPr marL="0" indent="0">
              <a:lnSpc>
                <a:spcPct val="90000"/>
              </a:lnSpc>
              <a:buNone/>
            </a:pPr>
            <a:r>
              <a:rPr lang="en-US" altLang="en-US" dirty="0" smtClean="0"/>
              <a:t>Lesson objectives:</a:t>
            </a:r>
          </a:p>
          <a:p>
            <a:pPr marL="514350" indent="-514350">
              <a:lnSpc>
                <a:spcPct val="90000"/>
              </a:lnSpc>
              <a:buFont typeface="+mj-lt"/>
              <a:buAutoNum type="arabicPeriod"/>
            </a:pPr>
            <a:r>
              <a:rPr lang="en-US" altLang="en-US" sz="2800" dirty="0" smtClean="0"/>
              <a:t>Identify types of health hazards in the workplace.</a:t>
            </a:r>
          </a:p>
          <a:p>
            <a:pPr marL="514350" indent="-514350">
              <a:lnSpc>
                <a:spcPct val="90000"/>
              </a:lnSpc>
              <a:buFont typeface="+mj-lt"/>
              <a:buAutoNum type="arabicPeriod" startAt="2"/>
            </a:pPr>
            <a:r>
              <a:rPr lang="en-US" altLang="en-US" sz="2800" dirty="0" smtClean="0"/>
              <a:t>Describe </a:t>
            </a:r>
            <a:r>
              <a:rPr lang="en-US" altLang="en-US" sz="2800" dirty="0"/>
              <a:t>strategies to </a:t>
            </a:r>
            <a:r>
              <a:rPr lang="en-US" altLang="en-US" sz="2800" dirty="0" smtClean="0"/>
              <a:t>control </a:t>
            </a:r>
            <a:r>
              <a:rPr lang="en-US" altLang="en-US" sz="2800" dirty="0"/>
              <a:t>chemical </a:t>
            </a:r>
            <a:r>
              <a:rPr lang="en-US" altLang="en-US" sz="2800" dirty="0" smtClean="0"/>
              <a:t>hazards.</a:t>
            </a:r>
            <a:endParaRPr lang="en-US" altLang="en-US" sz="1000" dirty="0" smtClean="0"/>
          </a:p>
          <a:p>
            <a:pPr marL="514350" indent="-514350">
              <a:lnSpc>
                <a:spcPct val="90000"/>
              </a:lnSpc>
              <a:buFont typeface="+mj-lt"/>
              <a:buAutoNum type="arabicPeriod" startAt="2"/>
            </a:pPr>
            <a:r>
              <a:rPr lang="en-US" altLang="en-US" sz="2800" dirty="0" smtClean="0"/>
              <a:t>Describe </a:t>
            </a:r>
            <a:r>
              <a:rPr lang="en-US" altLang="en-US" sz="2800" dirty="0"/>
              <a:t>strategies </a:t>
            </a:r>
            <a:r>
              <a:rPr lang="en-US" altLang="en-US" sz="2800" dirty="0" smtClean="0"/>
              <a:t>to control biological hazards. </a:t>
            </a:r>
            <a:endParaRPr lang="en-US" altLang="en-US" sz="1000" dirty="0" smtClean="0"/>
          </a:p>
          <a:p>
            <a:pPr marL="514350" indent="-514350">
              <a:lnSpc>
                <a:spcPct val="90000"/>
              </a:lnSpc>
              <a:buFont typeface="+mj-lt"/>
              <a:buAutoNum type="arabicPeriod" startAt="2"/>
            </a:pPr>
            <a:r>
              <a:rPr lang="en-US" altLang="en-US" sz="2800" dirty="0" smtClean="0"/>
              <a:t>Describe </a:t>
            </a:r>
            <a:r>
              <a:rPr lang="en-US" altLang="en-US" sz="2800" dirty="0"/>
              <a:t>strategies to </a:t>
            </a:r>
            <a:r>
              <a:rPr lang="en-US" altLang="en-US" sz="2800" dirty="0" smtClean="0"/>
              <a:t>control </a:t>
            </a:r>
            <a:r>
              <a:rPr lang="en-US" altLang="en-US" sz="2800" dirty="0"/>
              <a:t>physical </a:t>
            </a:r>
            <a:r>
              <a:rPr lang="en-US" altLang="en-US" sz="2800" dirty="0" smtClean="0"/>
              <a:t>hazards. </a:t>
            </a:r>
            <a:endParaRPr lang="en-US" altLang="en-US" sz="1000" dirty="0" smtClean="0"/>
          </a:p>
          <a:p>
            <a:pPr marL="514350" indent="-514350">
              <a:lnSpc>
                <a:spcPct val="90000"/>
              </a:lnSpc>
              <a:buFont typeface="+mj-lt"/>
              <a:buAutoNum type="arabicPeriod" startAt="2"/>
            </a:pPr>
            <a:r>
              <a:rPr lang="en-US" altLang="en-US" sz="2800" dirty="0" smtClean="0"/>
              <a:t>Describe </a:t>
            </a:r>
            <a:r>
              <a:rPr lang="en-US" altLang="en-US" sz="2800" dirty="0"/>
              <a:t>strategies to </a:t>
            </a:r>
            <a:r>
              <a:rPr lang="en-US" altLang="en-US" sz="2800" dirty="0" smtClean="0"/>
              <a:t>control ergonomic hazards. </a:t>
            </a:r>
          </a:p>
        </p:txBody>
      </p:sp>
    </p:spTree>
    <p:extLst>
      <p:ext uri="{BB962C8B-B14F-4D97-AF65-F5344CB8AC3E}">
        <p14:creationId xmlns:p14="http://schemas.microsoft.com/office/powerpoint/2010/main" val="4002973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44374" y="128007"/>
            <a:ext cx="8229600" cy="710193"/>
          </a:xfrm>
        </p:spPr>
        <p:txBody>
          <a:bodyPr/>
          <a:lstStyle/>
          <a:p>
            <a:r>
              <a:rPr lang="en-US" dirty="0"/>
              <a:t>Chemical Hazards and Controls</a:t>
            </a:r>
            <a:endParaRPr lang="en-US" altLang="en-US" dirty="0" smtClean="0"/>
          </a:p>
        </p:txBody>
      </p:sp>
      <p:sp>
        <p:nvSpPr>
          <p:cNvPr id="33796" name="Rectangle 3"/>
          <p:cNvSpPr>
            <a:spLocks noGrp="1" noChangeArrowheads="1"/>
          </p:cNvSpPr>
          <p:nvPr>
            <p:ph type="body" idx="1"/>
          </p:nvPr>
        </p:nvSpPr>
        <p:spPr>
          <a:xfrm>
            <a:off x="914400" y="1169194"/>
            <a:ext cx="7683374" cy="4519611"/>
          </a:xfrm>
        </p:spPr>
        <p:txBody>
          <a:bodyPr/>
          <a:lstStyle/>
          <a:p>
            <a:pPr eaLnBrk="1" hangingPunct="1"/>
            <a:r>
              <a:rPr lang="en-US" altLang="en-US" sz="2800" dirty="0" smtClean="0"/>
              <a:t>Components of substance specific standards: </a:t>
            </a:r>
            <a:r>
              <a:rPr lang="en-US" altLang="en-US" sz="2800" dirty="0" smtClean="0">
                <a:solidFill>
                  <a:srgbClr val="FF0000"/>
                </a:solidFill>
              </a:rPr>
              <a:t>(in general)</a:t>
            </a:r>
          </a:p>
          <a:p>
            <a:pPr lvl="1"/>
            <a:r>
              <a:rPr lang="en-US" altLang="en-US" sz="2400" dirty="0" smtClean="0"/>
              <a:t>Air monitoring</a:t>
            </a:r>
          </a:p>
          <a:p>
            <a:pPr lvl="1"/>
            <a:r>
              <a:rPr lang="en-US" altLang="en-US" sz="2400" dirty="0" smtClean="0"/>
              <a:t>Control of exposure</a:t>
            </a:r>
          </a:p>
          <a:p>
            <a:pPr lvl="2"/>
            <a:r>
              <a:rPr lang="en-US" altLang="en-US" sz="2000" dirty="0" smtClean="0"/>
              <a:t>Engineering controls</a:t>
            </a:r>
          </a:p>
          <a:p>
            <a:pPr lvl="2"/>
            <a:r>
              <a:rPr lang="en-US" altLang="en-US" sz="2000" dirty="0" smtClean="0"/>
              <a:t>Work practices</a:t>
            </a:r>
          </a:p>
          <a:p>
            <a:pPr lvl="2"/>
            <a:r>
              <a:rPr lang="en-US" altLang="en-US" sz="2000" dirty="0" smtClean="0"/>
              <a:t>Respiratory protection</a:t>
            </a:r>
          </a:p>
          <a:p>
            <a:pPr lvl="1"/>
            <a:r>
              <a:rPr lang="en-US" altLang="en-US" sz="2400" dirty="0" smtClean="0"/>
              <a:t>Medical surveillance / removal (lead)</a:t>
            </a:r>
          </a:p>
          <a:p>
            <a:pPr lvl="1"/>
            <a:r>
              <a:rPr lang="en-US" altLang="en-US" sz="2400" dirty="0" smtClean="0"/>
              <a:t>Recordkeeping</a:t>
            </a:r>
          </a:p>
          <a:p>
            <a:pPr lvl="1"/>
            <a:r>
              <a:rPr lang="en-US" altLang="en-US" sz="2400" dirty="0" smtClean="0"/>
              <a:t>Worker training</a:t>
            </a:r>
          </a:p>
          <a:p>
            <a:pPr eaLnBrk="1" hangingPunct="1"/>
            <a:endParaRPr lang="en-US" altLang="en-US" sz="2800" dirty="0" smtClean="0"/>
          </a:p>
        </p:txBody>
      </p:sp>
    </p:spTree>
    <p:extLst>
      <p:ext uri="{BB962C8B-B14F-4D97-AF65-F5344CB8AC3E}">
        <p14:creationId xmlns:p14="http://schemas.microsoft.com/office/powerpoint/2010/main" val="3222698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685800" y="1066799"/>
            <a:ext cx="5029200" cy="4495801"/>
          </a:xfrm>
        </p:spPr>
        <p:txBody>
          <a:bodyPr/>
          <a:lstStyle/>
          <a:p>
            <a:pPr marL="0" indent="0">
              <a:buNone/>
            </a:pPr>
            <a:r>
              <a:rPr lang="en-US" sz="3000" b="1" dirty="0" smtClean="0">
                <a:solidFill>
                  <a:srgbClr val="FF0000"/>
                </a:solidFill>
              </a:rPr>
              <a:t>Hexavalent chromium:</a:t>
            </a:r>
          </a:p>
          <a:p>
            <a:r>
              <a:rPr lang="en-US" sz="2600" dirty="0" smtClean="0"/>
              <a:t>Toxic form of chromium; </a:t>
            </a:r>
          </a:p>
          <a:p>
            <a:r>
              <a:rPr lang="en-US" sz="2600" dirty="0"/>
              <a:t>K</a:t>
            </a:r>
            <a:r>
              <a:rPr lang="en-US" sz="2600" dirty="0" smtClean="0"/>
              <a:t>nown to cause cancer</a:t>
            </a:r>
          </a:p>
          <a:p>
            <a:r>
              <a:rPr lang="en-US" sz="2600" dirty="0" smtClean="0"/>
              <a:t>Compounds are man-made and widely used </a:t>
            </a:r>
          </a:p>
          <a:p>
            <a:r>
              <a:rPr lang="en-US" sz="2600" dirty="0" smtClean="0"/>
              <a:t>Major source of exposure during “</a:t>
            </a:r>
            <a:r>
              <a:rPr lang="en-US" sz="2600" dirty="0" err="1" smtClean="0"/>
              <a:t>hotwork</a:t>
            </a:r>
            <a:r>
              <a:rPr lang="en-US" sz="2600" dirty="0" smtClean="0"/>
              <a:t>” on stainless steel and other alloy steels containing Cr(VI)</a:t>
            </a:r>
            <a:endParaRPr lang="en-US" sz="2000" dirty="0" smtClean="0"/>
          </a:p>
          <a:p>
            <a:pPr lvl="1"/>
            <a:endParaRPr lang="en-US" sz="2000" dirty="0" smtClean="0"/>
          </a:p>
        </p:txBody>
      </p:sp>
      <p:pic>
        <p:nvPicPr>
          <p:cNvPr id="8" name="Picture 7" title="hexavalent chromi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19200"/>
            <a:ext cx="3098273" cy="2209124"/>
          </a:xfrm>
          <a:prstGeom prst="rect">
            <a:avLst/>
          </a:prstGeom>
          <a:ln>
            <a:solidFill>
              <a:schemeClr val="tx1"/>
            </a:solidFill>
          </a:ln>
        </p:spPr>
      </p:pic>
      <p:sp>
        <p:nvSpPr>
          <p:cNvPr id="10" name="TextBox 9"/>
          <p:cNvSpPr txBox="1"/>
          <p:nvPr/>
        </p:nvSpPr>
        <p:spPr>
          <a:xfrm>
            <a:off x="7239000" y="3428324"/>
            <a:ext cx="1318690" cy="215444"/>
          </a:xfrm>
          <a:prstGeom prst="rect">
            <a:avLst/>
          </a:prstGeom>
          <a:noFill/>
        </p:spPr>
        <p:txBody>
          <a:bodyPr wrap="square" rtlCol="0">
            <a:spAutoFit/>
          </a:bodyPr>
          <a:lstStyle/>
          <a:p>
            <a:pPr lvl="1" algn="r"/>
            <a:r>
              <a:rPr lang="en-US" sz="800" dirty="0" smtClean="0"/>
              <a:t>Source: OSHA</a:t>
            </a:r>
            <a:endParaRPr lang="en-US" sz="800" dirty="0"/>
          </a:p>
        </p:txBody>
      </p:sp>
      <p:sp>
        <p:nvSpPr>
          <p:cNvPr id="3" name="Title 2"/>
          <p:cNvSpPr>
            <a:spLocks noGrp="1"/>
          </p:cNvSpPr>
          <p:nvPr>
            <p:ph type="title"/>
          </p:nvPr>
        </p:nvSpPr>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575478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571500" y="914400"/>
            <a:ext cx="8267700" cy="4800600"/>
          </a:xfrm>
        </p:spPr>
        <p:txBody>
          <a:bodyPr/>
          <a:lstStyle/>
          <a:p>
            <a:pPr marL="0" indent="0">
              <a:buClr>
                <a:srgbClr val="000080"/>
              </a:buClr>
              <a:buNone/>
            </a:pPr>
            <a:r>
              <a:rPr lang="en-US" altLang="en-US" sz="3200" b="1" dirty="0" smtClean="0">
                <a:solidFill>
                  <a:srgbClr val="FF0000"/>
                </a:solidFill>
              </a:rPr>
              <a:t>Asbestos:</a:t>
            </a:r>
            <a:endParaRPr lang="en-US" altLang="en-US" sz="3200" b="1" dirty="0">
              <a:solidFill>
                <a:srgbClr val="FF0000"/>
              </a:solidFill>
            </a:endParaRPr>
          </a:p>
          <a:p>
            <a:r>
              <a:rPr lang="en-US" altLang="en-US" sz="2400" dirty="0" smtClean="0"/>
              <a:t>Mineral fibers – chrysotile, </a:t>
            </a:r>
            <a:r>
              <a:rPr lang="en-US" altLang="en-US" sz="2400" dirty="0" err="1" smtClean="0"/>
              <a:t>amosie</a:t>
            </a:r>
            <a:r>
              <a:rPr lang="en-US" altLang="en-US" sz="2400" dirty="0" smtClean="0"/>
              <a:t>, </a:t>
            </a:r>
            <a:br>
              <a:rPr lang="en-US" altLang="en-US" sz="2400" dirty="0" smtClean="0"/>
            </a:br>
            <a:r>
              <a:rPr lang="en-US" altLang="en-US" sz="2400" dirty="0" smtClean="0"/>
              <a:t>crocidolite, </a:t>
            </a:r>
            <a:r>
              <a:rPr lang="en-US" altLang="en-US" sz="2400" dirty="0" err="1" smtClean="0"/>
              <a:t>tremolite</a:t>
            </a:r>
            <a:r>
              <a:rPr lang="en-US" altLang="en-US" sz="2400" dirty="0" smtClean="0"/>
              <a:t>, </a:t>
            </a:r>
            <a:r>
              <a:rPr lang="en-US" altLang="en-US" sz="2400" dirty="0" err="1" smtClean="0"/>
              <a:t>anthophylite</a:t>
            </a:r>
            <a:r>
              <a:rPr lang="en-US" altLang="en-US" sz="2400" dirty="0" smtClean="0"/>
              <a:t>, </a:t>
            </a:r>
            <a:br>
              <a:rPr lang="en-US" altLang="en-US" sz="2400" dirty="0" smtClean="0"/>
            </a:br>
            <a:r>
              <a:rPr lang="en-US" altLang="en-US" sz="2400" dirty="0" err="1" smtClean="0"/>
              <a:t>actinolite</a:t>
            </a:r>
            <a:r>
              <a:rPr lang="en-US" altLang="en-US" sz="2400" dirty="0" smtClean="0"/>
              <a:t>, and chemically treated/</a:t>
            </a:r>
            <a:br>
              <a:rPr lang="en-US" altLang="en-US" sz="2400" dirty="0" smtClean="0"/>
            </a:br>
            <a:r>
              <a:rPr lang="en-US" altLang="en-US" sz="2400" dirty="0" smtClean="0"/>
              <a:t>altered forms </a:t>
            </a:r>
          </a:p>
          <a:p>
            <a:r>
              <a:rPr lang="en-US" altLang="en-US" sz="2400" dirty="0" smtClean="0"/>
              <a:t>Known carcinogen; </a:t>
            </a:r>
            <a:br>
              <a:rPr lang="en-US" altLang="en-US" sz="2400" dirty="0" smtClean="0"/>
            </a:br>
            <a:r>
              <a:rPr lang="en-US" altLang="en-US" sz="2400" dirty="0" smtClean="0"/>
              <a:t>can cause chronic lung disease, as well as </a:t>
            </a:r>
            <a:br>
              <a:rPr lang="en-US" altLang="en-US" sz="2400" dirty="0" smtClean="0"/>
            </a:br>
            <a:r>
              <a:rPr lang="en-US" altLang="en-US" sz="2400" dirty="0" smtClean="0"/>
              <a:t>lung and other cancers</a:t>
            </a:r>
          </a:p>
          <a:p>
            <a:r>
              <a:rPr lang="en-US" altLang="en-US" sz="2400" dirty="0" smtClean="0"/>
              <a:t>Used in numerous building materials and vehicle products</a:t>
            </a:r>
          </a:p>
          <a:p>
            <a:r>
              <a:rPr lang="en-US" altLang="en-US" sz="2400" dirty="0" smtClean="0"/>
              <a:t>Exposure potential during construction and ship repair; as well as manufacturing of products containing asbestos</a:t>
            </a:r>
            <a:endParaRPr lang="en-US" altLang="en-US" sz="2800" dirty="0"/>
          </a:p>
          <a:p>
            <a:endParaRPr lang="en-US" dirty="0"/>
          </a:p>
        </p:txBody>
      </p:sp>
      <p:pic>
        <p:nvPicPr>
          <p:cNvPr id="6" name="Picture 5" title="asbest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790" y="1143001"/>
            <a:ext cx="2825960" cy="2133600"/>
          </a:xfrm>
          <a:prstGeom prst="rect">
            <a:avLst/>
          </a:prstGeom>
          <a:ln>
            <a:solidFill>
              <a:schemeClr val="tx1"/>
            </a:solidFill>
          </a:ln>
        </p:spPr>
      </p:pic>
      <p:sp>
        <p:nvSpPr>
          <p:cNvPr id="9" name="TextBox 8"/>
          <p:cNvSpPr txBox="1"/>
          <p:nvPr/>
        </p:nvSpPr>
        <p:spPr>
          <a:xfrm>
            <a:off x="7368110" y="3289758"/>
            <a:ext cx="1318690" cy="215444"/>
          </a:xfrm>
          <a:prstGeom prst="rect">
            <a:avLst/>
          </a:prstGeom>
          <a:noFill/>
        </p:spPr>
        <p:txBody>
          <a:bodyPr wrap="square" rtlCol="0">
            <a:spAutoFit/>
          </a:bodyPr>
          <a:lstStyle/>
          <a:p>
            <a:pPr lvl="1" algn="r"/>
            <a:r>
              <a:rPr lang="en-US" sz="800" dirty="0" smtClean="0"/>
              <a:t>Source: OSHA</a:t>
            </a:r>
            <a:endParaRPr lang="en-US" sz="800" dirty="0"/>
          </a:p>
        </p:txBody>
      </p:sp>
      <p:sp>
        <p:nvSpPr>
          <p:cNvPr id="3" name="Title 2"/>
          <p:cNvSpPr>
            <a:spLocks noGrp="1"/>
          </p:cNvSpPr>
          <p:nvPr>
            <p:ph type="title"/>
          </p:nvPr>
        </p:nvSpPr>
        <p:spPr/>
        <p:txBody>
          <a:bodyPr/>
          <a:lstStyle/>
          <a:p>
            <a:r>
              <a:rPr lang="en-US" dirty="0" smtClean="0"/>
              <a:t>Chemical Hazards</a:t>
            </a:r>
            <a:r>
              <a:rPr lang="en-US" baseline="0" dirty="0" smtClean="0"/>
              <a:t> and Controls</a:t>
            </a:r>
            <a:endParaRPr lang="en-US" dirty="0"/>
          </a:p>
        </p:txBody>
      </p:sp>
    </p:spTree>
    <p:extLst>
      <p:ext uri="{BB962C8B-B14F-4D97-AF65-F5344CB8AC3E}">
        <p14:creationId xmlns:p14="http://schemas.microsoft.com/office/powerpoint/2010/main" val="2018122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half" idx="1"/>
          </p:nvPr>
        </p:nvSpPr>
        <p:spPr>
          <a:xfrm>
            <a:off x="762000" y="990599"/>
            <a:ext cx="7696200" cy="4191001"/>
          </a:xfrm>
        </p:spPr>
        <p:txBody>
          <a:bodyPr/>
          <a:lstStyle/>
          <a:p>
            <a:pPr marL="0" indent="0">
              <a:buNone/>
            </a:pPr>
            <a:r>
              <a:rPr lang="en-US" sz="3200" b="1" dirty="0" smtClean="0">
                <a:solidFill>
                  <a:srgbClr val="FF0000"/>
                </a:solidFill>
              </a:rPr>
              <a:t>Silica:</a:t>
            </a:r>
            <a:endParaRPr lang="en-US" sz="3200" b="1" dirty="0">
              <a:solidFill>
                <a:srgbClr val="FF0000"/>
              </a:solidFill>
            </a:endParaRPr>
          </a:p>
          <a:p>
            <a:r>
              <a:rPr lang="en-US" sz="2600" dirty="0" smtClean="0"/>
              <a:t>Important industrial material found abundantly in the earth’s crust; most common form is quartz </a:t>
            </a:r>
          </a:p>
          <a:p>
            <a:r>
              <a:rPr lang="en-US" sz="2600" dirty="0"/>
              <a:t>C</a:t>
            </a:r>
            <a:r>
              <a:rPr lang="en-US" sz="2600" dirty="0" smtClean="0"/>
              <a:t>an cause lung diseases, including silicosis and lung cancer, as well as kidney disease</a:t>
            </a:r>
          </a:p>
          <a:p>
            <a:r>
              <a:rPr lang="en-US" sz="2600" dirty="0"/>
              <a:t>E</a:t>
            </a:r>
            <a:r>
              <a:rPr lang="en-US" sz="2600" dirty="0" smtClean="0"/>
              <a:t>xposure </a:t>
            </a:r>
            <a:r>
              <a:rPr lang="en-US" sz="2600" dirty="0"/>
              <a:t>to respirable crystalline </a:t>
            </a:r>
            <a:r>
              <a:rPr lang="en-US" sz="2600" dirty="0" smtClean="0"/>
              <a:t>silica </a:t>
            </a:r>
          </a:p>
          <a:p>
            <a:pPr lvl="1"/>
            <a:r>
              <a:rPr lang="en-US" sz="2200" dirty="0" smtClean="0"/>
              <a:t>Inhalation of small particles </a:t>
            </a:r>
            <a:br>
              <a:rPr lang="en-US" sz="2200" dirty="0" smtClean="0"/>
            </a:br>
            <a:r>
              <a:rPr lang="en-US" sz="2200" dirty="0" smtClean="0"/>
              <a:t>in air</a:t>
            </a:r>
          </a:p>
          <a:p>
            <a:pPr lvl="1"/>
            <a:r>
              <a:rPr lang="en-US" altLang="en-US" sz="2200" dirty="0" smtClean="0"/>
              <a:t>Common with operations </a:t>
            </a:r>
            <a:br>
              <a:rPr lang="en-US" altLang="en-US" sz="2200" dirty="0" smtClean="0"/>
            </a:br>
            <a:r>
              <a:rPr lang="en-US" altLang="en-US" sz="2200" dirty="0" smtClean="0"/>
              <a:t>such as cutting, sawing, </a:t>
            </a:r>
            <a:br>
              <a:rPr lang="en-US" altLang="en-US" sz="2200" dirty="0" smtClean="0"/>
            </a:br>
            <a:r>
              <a:rPr lang="en-US" altLang="en-US" sz="2200" dirty="0" smtClean="0"/>
              <a:t>and drilling</a:t>
            </a:r>
            <a:endParaRPr lang="en-US" altLang="en-US" sz="2200" dirty="0"/>
          </a:p>
          <a:p>
            <a:endParaRPr lang="en-US" dirty="0"/>
          </a:p>
        </p:txBody>
      </p:sp>
      <p:pic>
        <p:nvPicPr>
          <p:cNvPr id="6" name="Picture 5" title="silica"/>
          <p:cNvPicPr>
            <a:picLocks noChangeAspect="1"/>
          </p:cNvPicPr>
          <p:nvPr/>
        </p:nvPicPr>
        <p:blipFill rotWithShape="1">
          <a:blip r:embed="rId3"/>
          <a:srcRect b="14854"/>
          <a:stretch/>
        </p:blipFill>
        <p:spPr>
          <a:xfrm>
            <a:off x="5334000" y="3886200"/>
            <a:ext cx="3248303" cy="1790529"/>
          </a:xfrm>
          <a:prstGeom prst="rect">
            <a:avLst/>
          </a:prstGeom>
          <a:ln>
            <a:solidFill>
              <a:schemeClr val="tx1"/>
            </a:solidFill>
          </a:ln>
        </p:spPr>
      </p:pic>
      <p:sp>
        <p:nvSpPr>
          <p:cNvPr id="9" name="TextBox 8"/>
          <p:cNvSpPr txBox="1"/>
          <p:nvPr/>
        </p:nvSpPr>
        <p:spPr>
          <a:xfrm>
            <a:off x="7449879" y="5676729"/>
            <a:ext cx="1219200" cy="215444"/>
          </a:xfrm>
          <a:prstGeom prst="rect">
            <a:avLst/>
          </a:prstGeom>
          <a:noFill/>
        </p:spPr>
        <p:txBody>
          <a:bodyPr wrap="square" rtlCol="0">
            <a:spAutoFit/>
          </a:bodyPr>
          <a:lstStyle/>
          <a:p>
            <a:pPr algn="r"/>
            <a:r>
              <a:rPr lang="en-US" sz="800" dirty="0" smtClean="0"/>
              <a:t>Source: NIOSH</a:t>
            </a:r>
            <a:endParaRPr lang="en-US" sz="800" dirty="0"/>
          </a:p>
        </p:txBody>
      </p:sp>
      <p:sp>
        <p:nvSpPr>
          <p:cNvPr id="3" name="Title 2"/>
          <p:cNvSpPr>
            <a:spLocks noGrp="1"/>
          </p:cNvSpPr>
          <p:nvPr>
            <p:ph type="title"/>
          </p:nvPr>
        </p:nvSpPr>
        <p:spPr/>
        <p:txBody>
          <a:bodyPr/>
          <a:lstStyle/>
          <a:p>
            <a:r>
              <a:rPr lang="en-US" dirty="0" smtClean="0"/>
              <a:t>Chemical Hazards</a:t>
            </a:r>
            <a:r>
              <a:rPr lang="en-US" baseline="0" dirty="0" smtClean="0"/>
              <a:t> and Controls</a:t>
            </a:r>
            <a:endParaRPr lang="en-US" dirty="0"/>
          </a:p>
        </p:txBody>
      </p:sp>
    </p:spTree>
    <p:extLst>
      <p:ext uri="{BB962C8B-B14F-4D97-AF65-F5344CB8AC3E}">
        <p14:creationId xmlns:p14="http://schemas.microsoft.com/office/powerpoint/2010/main" val="255095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598966" y="800100"/>
            <a:ext cx="6716233" cy="5257800"/>
          </a:xfrm>
        </p:spPr>
        <p:txBody>
          <a:bodyPr/>
          <a:lstStyle/>
          <a:p>
            <a:pPr marL="0" indent="0">
              <a:buNone/>
            </a:pPr>
            <a:r>
              <a:rPr lang="en-US" sz="3200" dirty="0" smtClean="0">
                <a:solidFill>
                  <a:srgbClr val="FF0000"/>
                </a:solidFill>
                <a:latin typeface="Tahoma" panose="020B0604030504040204" pitchFamily="34" charset="0"/>
                <a:ea typeface="Tahoma" panose="020B0604030504040204" pitchFamily="34" charset="0"/>
              </a:rPr>
              <a:t>Lead:</a:t>
            </a:r>
          </a:p>
          <a:p>
            <a:r>
              <a:rPr lang="en-US" sz="2700" b="0" dirty="0" smtClean="0">
                <a:latin typeface="Tahoma" panose="020B0604030504040204" pitchFamily="34" charset="0"/>
                <a:ea typeface="Tahoma" panose="020B0604030504040204" pitchFamily="34" charset="0"/>
              </a:rPr>
              <a:t>Blue-gray, heavy metal occurring naturally in Earth’s crust</a:t>
            </a:r>
          </a:p>
          <a:p>
            <a:r>
              <a:rPr lang="en-US" sz="2700" b="0" dirty="0" smtClean="0">
                <a:latin typeface="Tahoma" panose="020B0604030504040204" pitchFamily="34" charset="0"/>
                <a:ea typeface="Tahoma" panose="020B0604030504040204" pitchFamily="34" charset="0"/>
              </a:rPr>
              <a:t>Can harm many of the body’s </a:t>
            </a:r>
            <a:br>
              <a:rPr lang="en-US" sz="2700" b="0" dirty="0" smtClean="0">
                <a:latin typeface="Tahoma" panose="020B0604030504040204" pitchFamily="34" charset="0"/>
                <a:ea typeface="Tahoma" panose="020B0604030504040204" pitchFamily="34" charset="0"/>
              </a:rPr>
            </a:br>
            <a:r>
              <a:rPr lang="en-US" sz="2700" b="0" dirty="0" smtClean="0">
                <a:latin typeface="Tahoma" panose="020B0604030504040204" pitchFamily="34" charset="0"/>
                <a:ea typeface="Tahoma" panose="020B0604030504040204" pitchFamily="34" charset="0"/>
              </a:rPr>
              <a:t>organ systems; variety of ailments</a:t>
            </a:r>
          </a:p>
          <a:p>
            <a:r>
              <a:rPr lang="en-US" sz="2700" b="0" dirty="0" smtClean="0">
                <a:latin typeface="Tahoma" panose="020B0604030504040204" pitchFamily="34" charset="0"/>
                <a:ea typeface="Tahoma" panose="020B0604030504040204" pitchFamily="34" charset="0"/>
              </a:rPr>
              <a:t>Exposure</a:t>
            </a:r>
          </a:p>
          <a:p>
            <a:pPr lvl="1"/>
            <a:r>
              <a:rPr lang="en-US" sz="2300" b="0" dirty="0" smtClean="0">
                <a:ea typeface="Tahoma" panose="020B0604030504040204" pitchFamily="34" charset="0"/>
              </a:rPr>
              <a:t>Inhalation and/or ingestion </a:t>
            </a:r>
            <a:r>
              <a:rPr lang="en-US" sz="2300" b="0" dirty="0">
                <a:ea typeface="Tahoma" panose="020B0604030504040204" pitchFamily="34" charset="0"/>
              </a:rPr>
              <a:t>of </a:t>
            </a:r>
            <a:r>
              <a:rPr lang="en-US" sz="2300" b="0" dirty="0" smtClean="0">
                <a:ea typeface="Tahoma" panose="020B0604030504040204" pitchFamily="34" charset="0"/>
              </a:rPr>
              <a:t>airborne </a:t>
            </a:r>
            <a:r>
              <a:rPr lang="en-US" sz="2300" b="0" dirty="0">
                <a:ea typeface="Tahoma" panose="020B0604030504040204" pitchFamily="34" charset="0"/>
              </a:rPr>
              <a:t>particles containing </a:t>
            </a:r>
            <a:r>
              <a:rPr lang="en-US" sz="2300" b="0" dirty="0" smtClean="0">
                <a:ea typeface="Tahoma" panose="020B0604030504040204" pitchFamily="34" charset="0"/>
              </a:rPr>
              <a:t>lead</a:t>
            </a:r>
          </a:p>
          <a:p>
            <a:pPr lvl="1"/>
            <a:r>
              <a:rPr lang="en-US" sz="2300" dirty="0" smtClean="0">
                <a:ea typeface="Tahoma" panose="020B0604030504040204" pitchFamily="34" charset="0"/>
              </a:rPr>
              <a:t>Occurs in most industry sectors, including manufacturing, wholesale trade, transportation, construction, remediation, and even recreation </a:t>
            </a:r>
            <a:endParaRPr lang="en-US" sz="2300" b="0" dirty="0" smtClean="0">
              <a:ea typeface="Tahoma" panose="020B0604030504040204" pitchFamily="34" charset="0"/>
            </a:endParaRPr>
          </a:p>
        </p:txBody>
      </p:sp>
      <p:pic>
        <p:nvPicPr>
          <p:cNvPr id="7" name="Picture 6" title="l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982" y="1066801"/>
            <a:ext cx="2116667" cy="1447800"/>
          </a:xfrm>
          <a:prstGeom prst="rect">
            <a:avLst/>
          </a:prstGeom>
          <a:ln>
            <a:solidFill>
              <a:schemeClr val="tx1"/>
            </a:solidFill>
          </a:ln>
        </p:spPr>
      </p:pic>
      <p:pic>
        <p:nvPicPr>
          <p:cNvPr id="9" name="Picture 8" title="lea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824" y="3024123"/>
            <a:ext cx="1604826" cy="1928877"/>
          </a:xfrm>
          <a:prstGeom prst="rect">
            <a:avLst/>
          </a:prstGeom>
        </p:spPr>
      </p:pic>
      <p:sp>
        <p:nvSpPr>
          <p:cNvPr id="11" name="TextBox 10"/>
          <p:cNvSpPr txBox="1"/>
          <p:nvPr/>
        </p:nvSpPr>
        <p:spPr>
          <a:xfrm>
            <a:off x="6958149" y="5004591"/>
            <a:ext cx="1738176" cy="215444"/>
          </a:xfrm>
          <a:prstGeom prst="rect">
            <a:avLst/>
          </a:prstGeom>
          <a:noFill/>
        </p:spPr>
        <p:txBody>
          <a:bodyPr wrap="square" rtlCol="0">
            <a:spAutoFit/>
          </a:bodyPr>
          <a:lstStyle/>
          <a:p>
            <a:pPr lvl="1" algn="r"/>
            <a:r>
              <a:rPr lang="en-US" sz="800" dirty="0" smtClean="0"/>
              <a:t>Source of photos: OSHA</a:t>
            </a:r>
            <a:endParaRPr lang="en-US" sz="800" dirty="0"/>
          </a:p>
        </p:txBody>
      </p:sp>
      <p:sp>
        <p:nvSpPr>
          <p:cNvPr id="2" name="Title 1"/>
          <p:cNvSpPr>
            <a:spLocks noGrp="1"/>
          </p:cNvSpPr>
          <p:nvPr>
            <p:ph type="title"/>
          </p:nvPr>
        </p:nvSpPr>
        <p:spPr>
          <a:xfrm>
            <a:off x="228600" y="117325"/>
            <a:ext cx="8686800" cy="685800"/>
          </a:xfrm>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22677052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598966" y="800100"/>
            <a:ext cx="8240234" cy="5257800"/>
          </a:xfrm>
        </p:spPr>
        <p:txBody>
          <a:bodyPr/>
          <a:lstStyle/>
          <a:p>
            <a:pPr marL="0" indent="0">
              <a:buNone/>
            </a:pPr>
            <a:r>
              <a:rPr lang="en-US" sz="3200" dirty="0" smtClean="0">
                <a:solidFill>
                  <a:srgbClr val="FF0000"/>
                </a:solidFill>
                <a:latin typeface="Tahoma" panose="020B0604030504040204" pitchFamily="34" charset="0"/>
                <a:ea typeface="Tahoma" panose="020B0604030504040204" pitchFamily="34" charset="0"/>
              </a:rPr>
              <a:t>Welding fumes:</a:t>
            </a:r>
          </a:p>
          <a:p>
            <a:r>
              <a:rPr lang="en-US" sz="2600" b="0" dirty="0" smtClean="0">
                <a:latin typeface="Tahoma" panose="020B0604030504040204" pitchFamily="34" charset="0"/>
                <a:ea typeface="Tahoma" panose="020B0604030504040204" pitchFamily="34" charset="0"/>
              </a:rPr>
              <a:t>Content depends on components of </a:t>
            </a:r>
            <a:br>
              <a:rPr lang="en-US" sz="2600" b="0" dirty="0" smtClean="0">
                <a:latin typeface="Tahoma" panose="020B0604030504040204" pitchFamily="34" charset="0"/>
                <a:ea typeface="Tahoma" panose="020B0604030504040204" pitchFamily="34" charset="0"/>
              </a:rPr>
            </a:br>
            <a:r>
              <a:rPr lang="en-US" sz="2600" b="0" dirty="0" smtClean="0">
                <a:latin typeface="Tahoma" panose="020B0604030504040204" pitchFamily="34" charset="0"/>
                <a:ea typeface="Tahoma" panose="020B0604030504040204" pitchFamily="34" charset="0"/>
              </a:rPr>
              <a:t>base metal, coatings, and/or filler </a:t>
            </a:r>
            <a:br>
              <a:rPr lang="en-US" sz="2600" b="0" dirty="0" smtClean="0">
                <a:latin typeface="Tahoma" panose="020B0604030504040204" pitchFamily="34" charset="0"/>
                <a:ea typeface="Tahoma" panose="020B0604030504040204" pitchFamily="34" charset="0"/>
              </a:rPr>
            </a:br>
            <a:r>
              <a:rPr lang="en-US" sz="2600" b="0" dirty="0" smtClean="0">
                <a:latin typeface="Tahoma" panose="020B0604030504040204" pitchFamily="34" charset="0"/>
                <a:ea typeface="Tahoma" panose="020B0604030504040204" pitchFamily="34" charset="0"/>
              </a:rPr>
              <a:t>materials; and welding temperatures</a:t>
            </a:r>
          </a:p>
          <a:p>
            <a:r>
              <a:rPr lang="en-US" sz="2800" b="0" dirty="0" smtClean="0">
                <a:latin typeface="Tahoma" panose="020B0604030504040204" pitchFamily="34" charset="0"/>
                <a:ea typeface="Tahoma" panose="020B0604030504040204" pitchFamily="34" charset="0"/>
              </a:rPr>
              <a:t>Potential health effects</a:t>
            </a:r>
          </a:p>
          <a:p>
            <a:pPr lvl="1"/>
            <a:r>
              <a:rPr lang="en-US" sz="2400" dirty="0" smtClean="0">
                <a:ea typeface="Tahoma" panose="020B0604030504040204" pitchFamily="34" charset="0"/>
              </a:rPr>
              <a:t>Acute exposure: eye, nose, and </a:t>
            </a:r>
            <a:br>
              <a:rPr lang="en-US" sz="2400" dirty="0" smtClean="0">
                <a:ea typeface="Tahoma" panose="020B0604030504040204" pitchFamily="34" charset="0"/>
              </a:rPr>
            </a:br>
            <a:r>
              <a:rPr lang="en-US" sz="2400" dirty="0" smtClean="0">
                <a:ea typeface="Tahoma" panose="020B0604030504040204" pitchFamily="34" charset="0"/>
              </a:rPr>
              <a:t>throat irritation; dizziness; nausea</a:t>
            </a:r>
          </a:p>
          <a:p>
            <a:pPr lvl="1"/>
            <a:r>
              <a:rPr lang="en-US" sz="2400" b="0" dirty="0" smtClean="0">
                <a:ea typeface="Tahoma" panose="020B0604030504040204" pitchFamily="34" charset="0"/>
              </a:rPr>
              <a:t>Prolonge</a:t>
            </a:r>
            <a:r>
              <a:rPr lang="en-US" sz="2400" dirty="0" smtClean="0">
                <a:ea typeface="Tahoma" panose="020B0604030504040204" pitchFamily="34" charset="0"/>
              </a:rPr>
              <a:t>d exposure: lung damage; various types of cancer, including lung, larynx, and urinary tract</a:t>
            </a:r>
          </a:p>
          <a:p>
            <a:pPr lvl="1"/>
            <a:r>
              <a:rPr lang="en-US" sz="2400" b="0" dirty="0" smtClean="0">
                <a:ea typeface="Tahoma" panose="020B0604030504040204" pitchFamily="34" charset="0"/>
              </a:rPr>
              <a:t>Certain fumes and gases can lead to additional health issues</a:t>
            </a:r>
          </a:p>
        </p:txBody>
      </p:sp>
      <p:pic>
        <p:nvPicPr>
          <p:cNvPr id="2" name="Picture 1" title="welding fu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432" y="1025639"/>
            <a:ext cx="2110331" cy="2436473"/>
          </a:xfrm>
          <a:prstGeom prst="rect">
            <a:avLst/>
          </a:prstGeom>
          <a:ln>
            <a:solidFill>
              <a:schemeClr val="tx1"/>
            </a:solidFill>
          </a:ln>
        </p:spPr>
      </p:pic>
      <p:sp>
        <p:nvSpPr>
          <p:cNvPr id="8" name="TextBox 7"/>
          <p:cNvSpPr txBox="1"/>
          <p:nvPr/>
        </p:nvSpPr>
        <p:spPr>
          <a:xfrm>
            <a:off x="7375553" y="3472207"/>
            <a:ext cx="1318690" cy="215444"/>
          </a:xfrm>
          <a:prstGeom prst="rect">
            <a:avLst/>
          </a:prstGeom>
          <a:noFill/>
        </p:spPr>
        <p:txBody>
          <a:bodyPr wrap="square" rtlCol="0">
            <a:spAutoFit/>
          </a:bodyPr>
          <a:lstStyle/>
          <a:p>
            <a:pPr lvl="1" algn="r"/>
            <a:r>
              <a:rPr lang="en-US" sz="800" dirty="0" smtClean="0"/>
              <a:t>Source: OSHA</a:t>
            </a:r>
            <a:endParaRPr lang="en-US" sz="800" dirty="0"/>
          </a:p>
        </p:txBody>
      </p:sp>
      <p:sp>
        <p:nvSpPr>
          <p:cNvPr id="3" name="Title 2"/>
          <p:cNvSpPr>
            <a:spLocks noGrp="1"/>
          </p:cNvSpPr>
          <p:nvPr>
            <p:ph type="title"/>
          </p:nvPr>
        </p:nvSpPr>
        <p:spPr>
          <a:xfrm>
            <a:off x="228600" y="127747"/>
            <a:ext cx="8686800" cy="685800"/>
          </a:xfrm>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9459039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sz="half" idx="1"/>
          </p:nvPr>
        </p:nvSpPr>
        <p:spPr>
          <a:xfrm>
            <a:off x="457200" y="1390651"/>
            <a:ext cx="5420834" cy="4324350"/>
          </a:xfrm>
        </p:spPr>
        <p:txBody>
          <a:bodyPr/>
          <a:lstStyle/>
          <a:p>
            <a:r>
              <a:rPr lang="en-US" sz="2800" b="0" dirty="0" smtClean="0">
                <a:latin typeface="Tahoma" panose="020B0604030504040204" pitchFamily="34" charset="0"/>
                <a:ea typeface="Tahoma" panose="020B0604030504040204" pitchFamily="34" charset="0"/>
              </a:rPr>
              <a:t>Exposure to welding fumes affected by:</a:t>
            </a:r>
          </a:p>
          <a:p>
            <a:pPr lvl="1"/>
            <a:r>
              <a:rPr lang="en-US" sz="2400" dirty="0" smtClean="0">
                <a:ea typeface="Tahoma" panose="020B0604030504040204" pitchFamily="34" charset="0"/>
              </a:rPr>
              <a:t>Welding process</a:t>
            </a:r>
          </a:p>
          <a:p>
            <a:pPr lvl="1"/>
            <a:r>
              <a:rPr lang="en-US" sz="2400" b="0" dirty="0" smtClean="0">
                <a:ea typeface="Tahoma" panose="020B0604030504040204" pitchFamily="34" charset="0"/>
              </a:rPr>
              <a:t>Materials used</a:t>
            </a:r>
            <a:endParaRPr lang="en-US" sz="2400" dirty="0" smtClean="0">
              <a:ea typeface="Tahoma" panose="020B0604030504040204" pitchFamily="34" charset="0"/>
            </a:endParaRPr>
          </a:p>
          <a:p>
            <a:pPr lvl="1"/>
            <a:r>
              <a:rPr lang="en-US" sz="2400" b="0" dirty="0" smtClean="0">
                <a:ea typeface="Tahoma" panose="020B0604030504040204" pitchFamily="34" charset="0"/>
              </a:rPr>
              <a:t>Location (outside, enclosed space)</a:t>
            </a:r>
          </a:p>
          <a:p>
            <a:pPr lvl="1"/>
            <a:r>
              <a:rPr lang="en-US" sz="2400" dirty="0" smtClean="0">
                <a:ea typeface="Tahoma" panose="020B0604030504040204" pitchFamily="34" charset="0"/>
              </a:rPr>
              <a:t>Work practices</a:t>
            </a:r>
          </a:p>
          <a:p>
            <a:pPr lvl="1"/>
            <a:r>
              <a:rPr lang="en-US" sz="2400" b="0" dirty="0" smtClean="0">
                <a:ea typeface="Tahoma" panose="020B0604030504040204" pitchFamily="34" charset="0"/>
              </a:rPr>
              <a:t>Air movement</a:t>
            </a:r>
          </a:p>
          <a:p>
            <a:pPr lvl="1"/>
            <a:r>
              <a:rPr lang="en-US" sz="2400" dirty="0" smtClean="0">
                <a:ea typeface="Tahoma" panose="020B0604030504040204" pitchFamily="34" charset="0"/>
              </a:rPr>
              <a:t>Use of ventilation </a:t>
            </a:r>
            <a:endParaRPr lang="en-US" sz="2400" b="0" dirty="0" smtClean="0">
              <a:ea typeface="Tahoma" panose="020B0604030504040204" pitchFamily="34" charset="0"/>
            </a:endParaRPr>
          </a:p>
        </p:txBody>
      </p:sp>
      <p:sp>
        <p:nvSpPr>
          <p:cNvPr id="8" name="TextBox 7"/>
          <p:cNvSpPr txBox="1"/>
          <p:nvPr/>
        </p:nvSpPr>
        <p:spPr>
          <a:xfrm>
            <a:off x="7173576" y="4724400"/>
            <a:ext cx="1318690" cy="215444"/>
          </a:xfrm>
          <a:prstGeom prst="rect">
            <a:avLst/>
          </a:prstGeom>
          <a:noFill/>
        </p:spPr>
        <p:txBody>
          <a:bodyPr wrap="square" rtlCol="0">
            <a:spAutoFit/>
          </a:bodyPr>
          <a:lstStyle/>
          <a:p>
            <a:pPr lvl="1" algn="r"/>
            <a:r>
              <a:rPr lang="en-US" sz="800" dirty="0" smtClean="0"/>
              <a:t>Source: OSHA</a:t>
            </a:r>
            <a:endParaRPr lang="en-US" sz="800" dirty="0"/>
          </a:p>
        </p:txBody>
      </p:sp>
      <p:pic>
        <p:nvPicPr>
          <p:cNvPr id="3" name="Picture 2" title="exposure to welding fu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304" y="1551044"/>
            <a:ext cx="3012962" cy="3012962"/>
          </a:xfrm>
          <a:prstGeom prst="rect">
            <a:avLst/>
          </a:prstGeom>
          <a:ln>
            <a:solidFill>
              <a:schemeClr val="tx1"/>
            </a:solidFill>
          </a:ln>
        </p:spPr>
      </p:pic>
      <p:sp>
        <p:nvSpPr>
          <p:cNvPr id="2" name="Title 1"/>
          <p:cNvSpPr>
            <a:spLocks noGrp="1"/>
          </p:cNvSpPr>
          <p:nvPr>
            <p:ph type="title"/>
          </p:nvPr>
        </p:nvSpPr>
        <p:spPr>
          <a:xfrm>
            <a:off x="228600" y="228600"/>
            <a:ext cx="8686800" cy="1162050"/>
          </a:xfrm>
        </p:spPr>
        <p:txBody>
          <a:bodyPr/>
          <a:lstStyle/>
          <a:p>
            <a:r>
              <a:rPr lang="en-US" dirty="0" smtClean="0"/>
              <a:t>Chemical Hazards and Controls</a:t>
            </a:r>
            <a:endParaRPr lang="en-US" dirty="0"/>
          </a:p>
        </p:txBody>
      </p:sp>
    </p:spTree>
    <p:extLst>
      <p:ext uri="{BB962C8B-B14F-4D97-AF65-F5344CB8AC3E}">
        <p14:creationId xmlns:p14="http://schemas.microsoft.com/office/powerpoint/2010/main" val="18762016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Hazards and Controls</a:t>
            </a:r>
            <a:endParaRPr lang="en-US" dirty="0"/>
          </a:p>
        </p:txBody>
      </p:sp>
      <p:sp>
        <p:nvSpPr>
          <p:cNvPr id="3" name="Content Placeholder 2"/>
          <p:cNvSpPr>
            <a:spLocks noGrp="1"/>
          </p:cNvSpPr>
          <p:nvPr>
            <p:ph idx="1"/>
          </p:nvPr>
        </p:nvSpPr>
        <p:spPr>
          <a:xfrm>
            <a:off x="914400" y="1143001"/>
            <a:ext cx="7315200" cy="4495800"/>
          </a:xfrm>
        </p:spPr>
        <p:txBody>
          <a:bodyPr/>
          <a:lstStyle/>
          <a:p>
            <a:pPr marL="0" indent="0">
              <a:buNone/>
            </a:pPr>
            <a:r>
              <a:rPr lang="en-US" b="1" dirty="0" smtClean="0">
                <a:solidFill>
                  <a:srgbClr val="FF0000"/>
                </a:solidFill>
              </a:rPr>
              <a:t>Toxic atmospheres:</a:t>
            </a:r>
          </a:p>
          <a:p>
            <a:r>
              <a:rPr lang="en-US" sz="2800" dirty="0" smtClean="0"/>
              <a:t>Confined spaces – </a:t>
            </a:r>
            <a:r>
              <a:rPr lang="en-US" sz="2400" dirty="0" smtClean="0"/>
              <a:t>storage tanks, process vessels, bins, boilers, ventilation or exhaust ducts, sewers, underground utility vaults, tunnels, pipelines, open-top spaces more than 4’ in depth (pits, tubs, vaults)</a:t>
            </a:r>
          </a:p>
          <a:p>
            <a:r>
              <a:rPr lang="en-US" sz="2800" dirty="0" smtClean="0"/>
              <a:t>Hazardous atmospheres</a:t>
            </a:r>
          </a:p>
          <a:p>
            <a:pPr lvl="1"/>
            <a:r>
              <a:rPr lang="en-US" sz="2400" dirty="0" smtClean="0"/>
              <a:t>Oxygen-deficient </a:t>
            </a:r>
          </a:p>
          <a:p>
            <a:pPr lvl="1"/>
            <a:r>
              <a:rPr lang="en-US" sz="2400" dirty="0" smtClean="0"/>
              <a:t>Hydrogen sulfide</a:t>
            </a:r>
          </a:p>
          <a:p>
            <a:pPr lvl="1"/>
            <a:r>
              <a:rPr lang="en-US" sz="2400" dirty="0" smtClean="0"/>
              <a:t>Carbon monoxide</a:t>
            </a:r>
          </a:p>
        </p:txBody>
      </p:sp>
      <p:pic>
        <p:nvPicPr>
          <p:cNvPr id="4" name="Picture 3" title="toxic atmosphe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429000"/>
            <a:ext cx="2343150" cy="2438400"/>
          </a:xfrm>
          <a:prstGeom prst="rect">
            <a:avLst/>
          </a:prstGeom>
          <a:ln>
            <a:solidFill>
              <a:schemeClr val="tx1"/>
            </a:solidFill>
          </a:ln>
        </p:spPr>
      </p:pic>
      <p:sp>
        <p:nvSpPr>
          <p:cNvPr id="5" name="TextBox 4"/>
          <p:cNvSpPr txBox="1"/>
          <p:nvPr/>
        </p:nvSpPr>
        <p:spPr>
          <a:xfrm>
            <a:off x="6910910" y="5859780"/>
            <a:ext cx="1318690" cy="215444"/>
          </a:xfrm>
          <a:prstGeom prst="rect">
            <a:avLst/>
          </a:prstGeom>
          <a:noFill/>
        </p:spPr>
        <p:txBody>
          <a:bodyPr wrap="square" rtlCol="0">
            <a:spAutoFit/>
          </a:bodyPr>
          <a:lstStyle/>
          <a:p>
            <a:pPr lvl="1" algn="r"/>
            <a:r>
              <a:rPr lang="en-US" sz="800" dirty="0" smtClean="0"/>
              <a:t>Source: OSHA</a:t>
            </a:r>
            <a:endParaRPr lang="en-US" sz="800" dirty="0"/>
          </a:p>
        </p:txBody>
      </p:sp>
    </p:spTree>
    <p:extLst>
      <p:ext uri="{BB962C8B-B14F-4D97-AF65-F5344CB8AC3E}">
        <p14:creationId xmlns:p14="http://schemas.microsoft.com/office/powerpoint/2010/main" val="455738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828"/>
            <a:ext cx="8748667" cy="886064"/>
          </a:xfrm>
        </p:spPr>
        <p:txBody>
          <a:bodyPr>
            <a:normAutofit/>
          </a:bodyPr>
          <a:lstStyle/>
          <a:p>
            <a:r>
              <a:rPr lang="en-US" dirty="0" smtClean="0"/>
              <a:t>Biological Hazards and Controls</a:t>
            </a:r>
            <a:endParaRPr lang="en-US" dirty="0"/>
          </a:p>
        </p:txBody>
      </p:sp>
      <p:sp>
        <p:nvSpPr>
          <p:cNvPr id="20" name="TextBox 19"/>
          <p:cNvSpPr txBox="1"/>
          <p:nvPr/>
        </p:nvSpPr>
        <p:spPr>
          <a:xfrm>
            <a:off x="6005467" y="3609637"/>
            <a:ext cx="297180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Bloodborne Pathogens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3390119" y="1040361"/>
            <a:ext cx="2365997"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Animals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descr="These photos show examples of biological hazards, including insects, animals, contaminated soil, poisonous plants, water or sewage, and bloodborne pathogens"/>
          <p:cNvGrpSpPr/>
          <p:nvPr/>
        </p:nvGrpSpPr>
        <p:grpSpPr>
          <a:xfrm>
            <a:off x="400193" y="1046409"/>
            <a:ext cx="8319087" cy="4998476"/>
            <a:chOff x="400193" y="1046409"/>
            <a:chExt cx="8319087" cy="4998476"/>
          </a:xfrm>
        </p:grpSpPr>
        <p:sp>
          <p:nvSpPr>
            <p:cNvPr id="21" name="TextBox 20"/>
            <p:cNvSpPr txBox="1"/>
            <p:nvPr/>
          </p:nvSpPr>
          <p:spPr>
            <a:xfrm>
              <a:off x="6337983" y="5801072"/>
              <a:ext cx="2381297"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
          <p:nvSpPr>
            <p:cNvPr id="24" name="TextBox 23"/>
            <p:cNvSpPr txBox="1"/>
            <p:nvPr/>
          </p:nvSpPr>
          <p:spPr>
            <a:xfrm>
              <a:off x="3386148" y="3612033"/>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Water/Sewage</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400193" y="3251099"/>
              <a:ext cx="2358467" cy="215444"/>
            </a:xfrm>
            <a:prstGeom prst="rect">
              <a:avLst/>
            </a:prstGeom>
            <a:noFill/>
          </p:spPr>
          <p:txBody>
            <a:bodyPr wrap="square" rtlCol="0">
              <a:spAutoFit/>
            </a:bodyPr>
            <a:lstStyle/>
            <a:p>
              <a:r>
                <a:rPr lang="en-US" sz="800" dirty="0"/>
                <a:t>Source:  </a:t>
              </a:r>
              <a:r>
                <a:rPr lang="en-US" sz="800" dirty="0" smtClean="0"/>
                <a:t>OSHA</a:t>
              </a:r>
              <a:endParaRPr lang="en-US" sz="800" dirty="0"/>
            </a:p>
          </p:txBody>
        </p:sp>
        <p:sp>
          <p:nvSpPr>
            <p:cNvPr id="27" name="TextBox 26"/>
            <p:cNvSpPr txBox="1"/>
            <p:nvPr/>
          </p:nvSpPr>
          <p:spPr>
            <a:xfrm>
              <a:off x="400193" y="5812332"/>
              <a:ext cx="1765300" cy="215444"/>
            </a:xfrm>
            <a:prstGeom prst="rect">
              <a:avLst/>
            </a:prstGeom>
            <a:noFill/>
          </p:spPr>
          <p:txBody>
            <a:bodyPr wrap="square" rtlCol="0">
              <a:spAutoFit/>
            </a:bodyPr>
            <a:lstStyle/>
            <a:p>
              <a:r>
                <a:rPr lang="en-US" sz="800" dirty="0" smtClean="0"/>
                <a:t>Source: OSHA</a:t>
              </a:r>
              <a:endParaRPr lang="en-US" sz="800" dirty="0"/>
            </a:p>
          </p:txBody>
        </p:sp>
        <p:sp>
          <p:nvSpPr>
            <p:cNvPr id="28" name="TextBox 27"/>
            <p:cNvSpPr txBox="1"/>
            <p:nvPr/>
          </p:nvSpPr>
          <p:spPr>
            <a:xfrm>
              <a:off x="451465" y="3612033"/>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Poisonous Plants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6308369" y="1059922"/>
              <a:ext cx="2365997"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Contaminated Soil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6324543" y="3251099"/>
              <a:ext cx="2352792" cy="215444"/>
            </a:xfrm>
            <a:prstGeom prst="rect">
              <a:avLst/>
            </a:prstGeom>
            <a:noFill/>
          </p:spPr>
          <p:txBody>
            <a:bodyPr wrap="square" rtlCol="0">
              <a:spAutoFit/>
            </a:bodyPr>
            <a:lstStyle/>
            <a:p>
              <a:pPr algn="r"/>
              <a:r>
                <a:rPr lang="en-US" sz="800" dirty="0"/>
                <a:t>Source:  </a:t>
              </a:r>
              <a:r>
                <a:rPr lang="en-US" sz="800" dirty="0" smtClean="0"/>
                <a:t>CDC</a:t>
              </a:r>
              <a:endParaRPr lang="en-US" sz="800" dirty="0"/>
            </a:p>
          </p:txBody>
        </p:sp>
        <p:sp>
          <p:nvSpPr>
            <p:cNvPr id="38" name="TextBox 37"/>
            <p:cNvSpPr txBox="1"/>
            <p:nvPr/>
          </p:nvSpPr>
          <p:spPr>
            <a:xfrm>
              <a:off x="3390119" y="3251099"/>
              <a:ext cx="2358467"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42" name="TextBox 41"/>
            <p:cNvSpPr txBox="1"/>
            <p:nvPr/>
          </p:nvSpPr>
          <p:spPr>
            <a:xfrm>
              <a:off x="434228" y="1046409"/>
              <a:ext cx="23717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Insects</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3397649" y="5829441"/>
              <a:ext cx="2358467"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pic>
          <p:nvPicPr>
            <p:cNvPr id="23" name="Picture 22" title="biological hazards and contr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65" y="1458150"/>
              <a:ext cx="2377440" cy="1783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 name="Picture 29" title="biological hazards and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098" y="1460074"/>
              <a:ext cx="2352488" cy="17830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3" name="Picture 32" title="biological hazards and contro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3499" y="4029252"/>
              <a:ext cx="2347158"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3" descr="wound.jpg" title="biological hazards and control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12219" y="4009747"/>
              <a:ext cx="2377439"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34" descr="240px-Toxicodendron_radica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356" y="4013366"/>
              <a:ext cx="2377440" cy="17830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descr=" Disease detectives collecting soil samples to test for fungu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8029" y="1458150"/>
              <a:ext cx="2384266" cy="1783080"/>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1356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Hazards and Controls</a:t>
            </a:r>
            <a:endParaRPr lang="en-US" dirty="0"/>
          </a:p>
        </p:txBody>
      </p:sp>
      <p:sp>
        <p:nvSpPr>
          <p:cNvPr id="8" name="Content Placeholder 7"/>
          <p:cNvSpPr>
            <a:spLocks noGrp="1"/>
          </p:cNvSpPr>
          <p:nvPr>
            <p:ph sz="half" idx="1"/>
          </p:nvPr>
        </p:nvSpPr>
        <p:spPr>
          <a:xfrm>
            <a:off x="457200" y="1295400"/>
            <a:ext cx="5791200" cy="4267200"/>
          </a:xfrm>
        </p:spPr>
        <p:txBody>
          <a:bodyPr/>
          <a:lstStyle/>
          <a:p>
            <a:r>
              <a:rPr lang="en-US" sz="3200" dirty="0">
                <a:ea typeface="Tahoma" panose="020B0604030504040204" pitchFamily="34" charset="0"/>
              </a:rPr>
              <a:t>Possible effects of exposure to biological hazards:</a:t>
            </a:r>
          </a:p>
          <a:p>
            <a:pPr marL="457200" indent="-457200"/>
            <a:r>
              <a:rPr lang="en-US" dirty="0">
                <a:ea typeface="Tahoma" panose="020B0604030504040204" pitchFamily="34" charset="0"/>
              </a:rPr>
              <a:t>Mild, allergic reactions</a:t>
            </a:r>
          </a:p>
          <a:p>
            <a:pPr marL="457200" indent="-457200"/>
            <a:r>
              <a:rPr lang="en-US" dirty="0">
                <a:ea typeface="Tahoma" panose="020B0604030504040204" pitchFamily="34" charset="0"/>
              </a:rPr>
              <a:t>Serious medical conditions</a:t>
            </a:r>
          </a:p>
          <a:p>
            <a:pPr marL="457200" indent="-457200"/>
            <a:r>
              <a:rPr lang="en-US" dirty="0">
                <a:ea typeface="Tahoma" panose="020B0604030504040204" pitchFamily="34" charset="0"/>
              </a:rPr>
              <a:t>Death</a:t>
            </a:r>
          </a:p>
          <a:p>
            <a:pPr marL="457200" indent="-457200"/>
            <a:r>
              <a:rPr lang="en-US" dirty="0">
                <a:ea typeface="Tahoma" panose="020B0604030504040204" pitchFamily="34" charset="0"/>
              </a:rPr>
              <a:t>Most virulent and prevalent biological agents</a:t>
            </a:r>
          </a:p>
          <a:p>
            <a:endParaRPr lang="en-US" dirty="0"/>
          </a:p>
        </p:txBody>
      </p:sp>
      <p:pic>
        <p:nvPicPr>
          <p:cNvPr id="10" name="Content Placeholder 9" title="biological hazards and controls"/>
          <p:cNvPicPr>
            <a:picLocks noGrp="1" noChangeAspect="1"/>
          </p:cNvPicPr>
          <p:nvPr>
            <p:ph sz="half" idx="2"/>
          </p:nvPr>
        </p:nvPicPr>
        <p:blipFill>
          <a:blip r:embed="rId3"/>
          <a:stretch>
            <a:fillRect/>
          </a:stretch>
        </p:blipFill>
        <p:spPr>
          <a:xfrm>
            <a:off x="6357824" y="1295400"/>
            <a:ext cx="2207359" cy="4572000"/>
          </a:xfrm>
          <a:prstGeom prst="rect">
            <a:avLst/>
          </a:prstGeom>
        </p:spPr>
      </p:pic>
    </p:spTree>
    <p:extLst>
      <p:ext uri="{BB962C8B-B14F-4D97-AF65-F5344CB8AC3E}">
        <p14:creationId xmlns:p14="http://schemas.microsoft.com/office/powerpoint/2010/main" val="2765437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98831" y="158623"/>
            <a:ext cx="7488237" cy="842459"/>
          </a:xfrm>
        </p:spPr>
        <p:txBody>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23556" name="Rectangle 3"/>
          <p:cNvSpPr>
            <a:spLocks noGrp="1" noChangeArrowheads="1"/>
          </p:cNvSpPr>
          <p:nvPr>
            <p:ph type="body" sz="half" idx="1"/>
          </p:nvPr>
        </p:nvSpPr>
        <p:spPr>
          <a:xfrm>
            <a:off x="533400" y="1001082"/>
            <a:ext cx="4876800" cy="4942518"/>
          </a:xfrm>
        </p:spPr>
        <p:txBody>
          <a:bodyPr>
            <a:normAutofit fontScale="92500"/>
          </a:bodyPr>
          <a:lstStyle/>
          <a:p>
            <a:pPr marL="0" indent="0" eaLnBrk="1" hangingPunct="1">
              <a:buNone/>
            </a:pPr>
            <a:r>
              <a:rPr lang="en-US" altLang="en-US" sz="3000" dirty="0" smtClean="0">
                <a:latin typeface="Tahoma" panose="020B0604030504040204" pitchFamily="34" charset="0"/>
                <a:ea typeface="Tahoma" panose="020B0604030504040204" pitchFamily="34" charset="0"/>
              </a:rPr>
              <a:t>Industrial Hygiene </a:t>
            </a:r>
            <a:r>
              <a:rPr lang="en-US" altLang="en-US" sz="2800" b="0" dirty="0" smtClean="0">
                <a:latin typeface="Tahoma" panose="020B0604030504040204" pitchFamily="34" charset="0"/>
                <a:ea typeface="Tahoma" panose="020B0604030504040204" pitchFamily="34" charset="0"/>
              </a:rPr>
              <a:t>– the science </a:t>
            </a:r>
            <a:r>
              <a:rPr lang="en-US" altLang="en-US" sz="2800" b="0" dirty="0" smtClean="0">
                <a:latin typeface="Tahoma" panose="020B0604030504040204" pitchFamily="34" charset="0"/>
                <a:ea typeface="Tahoma" panose="020B0604030504040204" pitchFamily="34" charset="0"/>
                <a:cs typeface="Tahoma" panose="020B0604030504040204" pitchFamily="34" charset="0"/>
              </a:rPr>
              <a:t>of protecting the health and safety of workers through:</a:t>
            </a:r>
          </a:p>
          <a:p>
            <a:pPr eaLnBrk="1" hangingPunct="1"/>
            <a:endParaRPr lang="en-US" altLang="en-US" sz="1100" b="0" dirty="0" smtClean="0">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Anticipation,</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Recognition,  </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Evaluation, and </a:t>
            </a:r>
          </a:p>
          <a:p>
            <a:pPr eaLnBrk="1" hangingPunct="1"/>
            <a:r>
              <a:rPr lang="en-US" altLang="en-US" sz="2800" b="0" dirty="0" smtClean="0">
                <a:latin typeface="Tahoma" panose="020B0604030504040204" pitchFamily="34" charset="0"/>
                <a:ea typeface="Tahoma" panose="020B0604030504040204" pitchFamily="34" charset="0"/>
                <a:cs typeface="Tahoma" panose="020B0604030504040204" pitchFamily="34" charset="0"/>
              </a:rPr>
              <a:t>Control</a:t>
            </a:r>
          </a:p>
          <a:p>
            <a:pPr eaLnBrk="1" hangingPunct="1"/>
            <a:endParaRPr lang="en-US" altLang="en-US" sz="1100" b="0" dirty="0" smtClean="0">
              <a:latin typeface="Tahoma" panose="020B0604030504040204" pitchFamily="34" charset="0"/>
              <a:ea typeface="Tahoma" panose="020B0604030504040204" pitchFamily="34" charset="0"/>
              <a:cs typeface="Tahoma" panose="020B0604030504040204" pitchFamily="34" charset="0"/>
            </a:endParaRPr>
          </a:p>
          <a:p>
            <a:pPr marL="457200" lvl="1" indent="0" eaLnBrk="1" hangingPunct="1">
              <a:buNone/>
            </a:pPr>
            <a:r>
              <a:rPr lang="en-US" altLang="en-US" dirty="0" smtClean="0">
                <a:latin typeface="Tahoma" panose="020B0604030504040204" pitchFamily="34" charset="0"/>
                <a:ea typeface="Tahoma" panose="020B0604030504040204" pitchFamily="34" charset="0"/>
                <a:cs typeface="Tahoma" panose="020B0604030504040204" pitchFamily="34" charset="0"/>
              </a:rPr>
              <a:t>…of workplace conditions that may cause workers’ injury or illness.</a:t>
            </a:r>
          </a:p>
          <a:p>
            <a:pPr lvl="1" eaLnBrk="1" hangingPunct="1"/>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838192" y="4876800"/>
            <a:ext cx="889662"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descr="welding g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7973" y="1322387"/>
            <a:ext cx="3014688" cy="35544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52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1092190"/>
            <a:ext cx="7696200" cy="4339398"/>
          </a:xfrm>
        </p:spPr>
        <p:txBody>
          <a:bodyPr>
            <a:normAutofit lnSpcReduction="10000"/>
          </a:bodyPr>
          <a:lstStyle/>
          <a:p>
            <a:pPr marL="0" indent="0">
              <a:buNone/>
            </a:pPr>
            <a:r>
              <a:rPr lang="en-US" dirty="0" smtClean="0"/>
              <a:t>Protection against biological hazards:</a:t>
            </a:r>
          </a:p>
          <a:p>
            <a:r>
              <a:rPr lang="en-US" sz="2800" dirty="0" smtClean="0"/>
              <a:t>Practice universal precaution with:</a:t>
            </a:r>
          </a:p>
          <a:p>
            <a:pPr lvl="1"/>
            <a:r>
              <a:rPr lang="en-US" sz="2400" dirty="0" smtClean="0"/>
              <a:t>Blood</a:t>
            </a:r>
          </a:p>
          <a:p>
            <a:pPr lvl="1"/>
            <a:r>
              <a:rPr lang="en-US" sz="2400" dirty="0"/>
              <a:t>B</a:t>
            </a:r>
            <a:r>
              <a:rPr lang="en-US" sz="2400" dirty="0" smtClean="0"/>
              <a:t>odily fluids</a:t>
            </a:r>
          </a:p>
          <a:p>
            <a:r>
              <a:rPr lang="en-US" sz="2800" dirty="0" smtClean="0"/>
              <a:t>Practice personal hygiene</a:t>
            </a:r>
          </a:p>
          <a:p>
            <a:r>
              <a:rPr lang="en-US" sz="2800" dirty="0" smtClean="0"/>
              <a:t>Provide proper first aid</a:t>
            </a:r>
          </a:p>
          <a:p>
            <a:pPr lvl="1"/>
            <a:r>
              <a:rPr lang="en-US" sz="2400" dirty="0" smtClean="0"/>
              <a:t>Cuts/Scratches</a:t>
            </a:r>
          </a:p>
          <a:p>
            <a:r>
              <a:rPr lang="en-US" sz="2800" dirty="0" smtClean="0"/>
              <a:t>Vaccinations</a:t>
            </a:r>
          </a:p>
          <a:p>
            <a:r>
              <a:rPr lang="en-US" sz="2800" dirty="0"/>
              <a:t>Wear proper </a:t>
            </a:r>
            <a:r>
              <a:rPr lang="en-US" sz="2800" dirty="0" smtClean="0"/>
              <a:t>PPE/clothing</a:t>
            </a:r>
          </a:p>
          <a:p>
            <a:endParaRPr lang="en-US" dirty="0"/>
          </a:p>
          <a:p>
            <a:pPr lvl="1"/>
            <a:endParaRPr lang="en-US" dirty="0"/>
          </a:p>
        </p:txBody>
      </p:sp>
      <p:pic>
        <p:nvPicPr>
          <p:cNvPr id="9218" name="Picture 2" descr="Flu Vaccine image - photo credit: va.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518" y="4307009"/>
            <a:ext cx="2197682" cy="1538378"/>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21593" y="5845387"/>
            <a:ext cx="2461690" cy="215444"/>
          </a:xfrm>
          <a:prstGeom prst="rect">
            <a:avLst/>
          </a:prstGeom>
          <a:noFill/>
        </p:spPr>
        <p:txBody>
          <a:bodyPr wrap="square" rtlCol="0">
            <a:spAutoFit/>
          </a:bodyPr>
          <a:lstStyle/>
          <a:p>
            <a:pPr lvl="1" algn="r"/>
            <a:r>
              <a:rPr lang="en-US" sz="800" dirty="0" smtClean="0"/>
              <a:t>Source of photos: OSHA</a:t>
            </a:r>
            <a:endParaRPr lang="en-US" sz="800" dirty="0"/>
          </a:p>
        </p:txBody>
      </p:sp>
      <p:sp>
        <p:nvSpPr>
          <p:cNvPr id="8" name="Title 1"/>
          <p:cNvSpPr>
            <a:spLocks noGrp="1"/>
          </p:cNvSpPr>
          <p:nvPr>
            <p:ph type="title"/>
          </p:nvPr>
        </p:nvSpPr>
        <p:spPr>
          <a:xfrm>
            <a:off x="228599" y="152400"/>
            <a:ext cx="8748667" cy="886064"/>
          </a:xfrm>
        </p:spPr>
        <p:txBody>
          <a:bodyPr>
            <a:normAutofit/>
          </a:bodyPr>
          <a:lstStyle/>
          <a:p>
            <a:r>
              <a:rPr lang="en-US" dirty="0" smtClean="0"/>
              <a:t>Biological Hazards and Controls</a:t>
            </a:r>
            <a:endParaRPr lang="en-US" dirty="0"/>
          </a:p>
        </p:txBody>
      </p:sp>
      <p:pic>
        <p:nvPicPr>
          <p:cNvPr id="2" name="Picture 1" title="biological hazards and contr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518" y="2278443"/>
            <a:ext cx="2183841" cy="1839024"/>
          </a:xfrm>
          <a:prstGeom prst="rect">
            <a:avLst/>
          </a:prstGeom>
          <a:ln>
            <a:solidFill>
              <a:schemeClr val="tx1"/>
            </a:solidFill>
          </a:ln>
        </p:spPr>
      </p:pic>
    </p:spTree>
    <p:extLst>
      <p:ext uri="{BB962C8B-B14F-4D97-AF65-F5344CB8AC3E}">
        <p14:creationId xmlns:p14="http://schemas.microsoft.com/office/powerpoint/2010/main" val="34277181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5690108" cy="3838336"/>
          </a:xfrm>
        </p:spPr>
        <p:txBody>
          <a:bodyPr>
            <a:normAutofit/>
          </a:bodyPr>
          <a:lstStyle/>
          <a:p>
            <a:r>
              <a:rPr lang="en-US" sz="2800" dirty="0" smtClean="0"/>
              <a:t>Practice precaution with:</a:t>
            </a:r>
          </a:p>
          <a:p>
            <a:pPr lvl="1"/>
            <a:r>
              <a:rPr lang="en-US" sz="2400" dirty="0" smtClean="0"/>
              <a:t>Animals</a:t>
            </a:r>
          </a:p>
          <a:p>
            <a:pPr lvl="1"/>
            <a:r>
              <a:rPr lang="en-US" sz="2400" dirty="0" smtClean="0"/>
              <a:t>Insects</a:t>
            </a:r>
          </a:p>
          <a:p>
            <a:r>
              <a:rPr lang="en-US" sz="2800" dirty="0" smtClean="0"/>
              <a:t>Use insect repellent</a:t>
            </a:r>
          </a:p>
          <a:p>
            <a:r>
              <a:rPr lang="en-US" sz="2800" dirty="0" smtClean="0"/>
              <a:t>Provide proper ventilation or other appropriate environmental controls</a:t>
            </a:r>
            <a:endParaRPr lang="en-US" dirty="0"/>
          </a:p>
          <a:p>
            <a:pPr lvl="1"/>
            <a:endParaRPr lang="en-US" dirty="0"/>
          </a:p>
        </p:txBody>
      </p:sp>
      <p:sp>
        <p:nvSpPr>
          <p:cNvPr id="6" name="TextBox 5"/>
          <p:cNvSpPr txBox="1"/>
          <p:nvPr/>
        </p:nvSpPr>
        <p:spPr>
          <a:xfrm>
            <a:off x="7445757" y="7879110"/>
            <a:ext cx="483520" cy="1446550"/>
          </a:xfrm>
          <a:prstGeom prst="rect">
            <a:avLst/>
          </a:prstGeom>
          <a:noFill/>
        </p:spPr>
        <p:txBody>
          <a:bodyPr wrap="square" rtlCol="0">
            <a:spAutoFit/>
          </a:bodyPr>
          <a:lstStyle/>
          <a:p>
            <a:pPr lvl="1"/>
            <a:r>
              <a:rPr lang="en-US" sz="800" dirty="0" smtClean="0"/>
              <a:t>Source: OSHA</a:t>
            </a:r>
            <a:endParaRPr lang="en-US" sz="800" dirty="0"/>
          </a:p>
        </p:txBody>
      </p:sp>
      <p:sp>
        <p:nvSpPr>
          <p:cNvPr id="8" name="Title 1"/>
          <p:cNvSpPr>
            <a:spLocks noGrp="1"/>
          </p:cNvSpPr>
          <p:nvPr>
            <p:ph type="title"/>
          </p:nvPr>
        </p:nvSpPr>
        <p:spPr>
          <a:xfrm>
            <a:off x="228599" y="152400"/>
            <a:ext cx="8748667" cy="886064"/>
          </a:xfrm>
        </p:spPr>
        <p:txBody>
          <a:bodyPr>
            <a:normAutofit/>
          </a:bodyPr>
          <a:lstStyle/>
          <a:p>
            <a:r>
              <a:rPr lang="en-US" dirty="0" smtClean="0"/>
              <a:t>Biological Hazards and Controls</a:t>
            </a:r>
            <a:endParaRPr lang="en-US" dirty="0"/>
          </a:p>
        </p:txBody>
      </p:sp>
      <p:pic>
        <p:nvPicPr>
          <p:cNvPr id="2" name="Picture 1" title="biolog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64" y="1143000"/>
            <a:ext cx="2005584" cy="2133600"/>
          </a:xfrm>
          <a:prstGeom prst="rect">
            <a:avLst/>
          </a:prstGeom>
          <a:ln>
            <a:solidFill>
              <a:schemeClr val="tx1"/>
            </a:solidFill>
          </a:ln>
        </p:spPr>
      </p:pic>
      <p:sp>
        <p:nvSpPr>
          <p:cNvPr id="4" name="Rectangle 1"/>
          <p:cNvSpPr>
            <a:spLocks noChangeArrowheads="1"/>
          </p:cNvSpPr>
          <p:nvPr/>
        </p:nvSpPr>
        <p:spPr bwMode="auto">
          <a:xfrm>
            <a:off x="6299708" y="3276600"/>
            <a:ext cx="24632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pPr>
            <a:r>
              <a:rPr kumimoji="0" lang="en-US" altLang="en-US" sz="900" b="0" i="1" u="none" strike="noStrike" cap="none" normalizeH="0" baseline="0" dirty="0" smtClean="0">
                <a:ln>
                  <a:noFill/>
                </a:ln>
                <a:effectLst/>
              </a:rPr>
              <a:t>Certain species of fruit bats are thought to be the natural reservoir for Ebola virus. EHF outbreaks are believed to start as a result of contact with infected animals or animal carcasses. </a:t>
            </a:r>
          </a:p>
          <a:p>
            <a:pPr eaLnBrk="0" fontAlgn="base" hangingPunct="0">
              <a:spcBef>
                <a:spcPct val="0"/>
              </a:spcBef>
            </a:pPr>
            <a:r>
              <a:rPr lang="en-US" altLang="en-US" sz="900" i="1" dirty="0" smtClean="0"/>
              <a:t>Source: OSHA; photo courtesy of National Park Service, U.S. Dept. of Interior.</a:t>
            </a:r>
            <a:endParaRPr lang="en-US" altLang="en-US" sz="900" dirty="0"/>
          </a:p>
        </p:txBody>
      </p:sp>
      <p:pic>
        <p:nvPicPr>
          <p:cNvPr id="5" name="Picture 4" title="biological hazards and contr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437" y="4343400"/>
            <a:ext cx="2265563" cy="1661413"/>
          </a:xfrm>
          <a:prstGeom prst="rect">
            <a:avLst/>
          </a:prstGeom>
        </p:spPr>
      </p:pic>
      <p:pic>
        <p:nvPicPr>
          <p:cNvPr id="7" name="Picture 6" title="biological hazards and controls"/>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42964" y="4343400"/>
            <a:ext cx="2405584" cy="1656523"/>
          </a:xfrm>
          <a:prstGeom prst="rect">
            <a:avLst/>
          </a:prstGeom>
          <a:ln>
            <a:solidFill>
              <a:schemeClr val="tx1"/>
            </a:solidFill>
          </a:ln>
        </p:spPr>
      </p:pic>
      <p:sp>
        <p:nvSpPr>
          <p:cNvPr id="9" name="Rectangle 8"/>
          <p:cNvSpPr/>
          <p:nvPr/>
        </p:nvSpPr>
        <p:spPr>
          <a:xfrm>
            <a:off x="530391" y="5076593"/>
            <a:ext cx="2514600" cy="923330"/>
          </a:xfrm>
          <a:prstGeom prst="rect">
            <a:avLst/>
          </a:prstGeom>
        </p:spPr>
        <p:txBody>
          <a:bodyPr wrap="square">
            <a:spAutoFit/>
          </a:bodyPr>
          <a:lstStyle/>
          <a:p>
            <a:r>
              <a:rPr lang="en-US" sz="900" dirty="0"/>
              <a:t>The best way to protect yourself from </a:t>
            </a:r>
            <a:r>
              <a:rPr lang="en-US" sz="900" dirty="0" err="1"/>
              <a:t>Zika</a:t>
            </a:r>
            <a:r>
              <a:rPr lang="en-US" sz="900" dirty="0"/>
              <a:t>, as well as other mosquito-borne illnesses, is to prevent mosquito bites by using insect repellent, wearing long sleeves and pants, and reducing mosquito breeding grounds, such as standing water</a:t>
            </a:r>
            <a:r>
              <a:rPr lang="en-US" sz="900" dirty="0" smtClean="0"/>
              <a:t>. Source: OSHA; photos courtesy of CDC.</a:t>
            </a:r>
            <a:endParaRPr lang="en-US" sz="900" dirty="0"/>
          </a:p>
        </p:txBody>
      </p:sp>
    </p:spTree>
    <p:extLst>
      <p:ext uri="{BB962C8B-B14F-4D97-AF65-F5344CB8AC3E}">
        <p14:creationId xmlns:p14="http://schemas.microsoft.com/office/powerpoint/2010/main" val="36424310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914400" y="1124882"/>
            <a:ext cx="7315200" cy="952787"/>
          </a:xfrm>
        </p:spPr>
        <p:txBody>
          <a:bodyPr/>
          <a:lstStyle/>
          <a:p>
            <a:pPr marL="0" indent="0">
              <a:buNone/>
            </a:pPr>
            <a:r>
              <a:rPr lang="en-US" dirty="0" smtClean="0"/>
              <a:t>Types of physical hazards:</a:t>
            </a:r>
          </a:p>
          <a:p>
            <a:pPr marL="457200" lvl="1" indent="0">
              <a:buNone/>
            </a:pPr>
            <a:endParaRPr lang="en-US" sz="1600" dirty="0" smtClean="0"/>
          </a:p>
        </p:txBody>
      </p:sp>
      <p:grpSp>
        <p:nvGrpSpPr>
          <p:cNvPr id="4" name="Group 3" title="Physical Hazards and Controls"/>
          <p:cNvGrpSpPr/>
          <p:nvPr/>
        </p:nvGrpSpPr>
        <p:grpSpPr>
          <a:xfrm>
            <a:off x="457200" y="1877614"/>
            <a:ext cx="8197911" cy="4218386"/>
            <a:chOff x="457200" y="1877614"/>
            <a:chExt cx="8197911" cy="4129030"/>
          </a:xfrm>
        </p:grpSpPr>
        <p:sp>
          <p:nvSpPr>
            <p:cNvPr id="40" name="TextBox 39"/>
            <p:cNvSpPr txBox="1"/>
            <p:nvPr/>
          </p:nvSpPr>
          <p:spPr>
            <a:xfrm>
              <a:off x="4732029" y="1877614"/>
              <a:ext cx="2013381"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Vibration</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2537173" y="3052336"/>
              <a:ext cx="1999658"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Radiation</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457200" y="1953218"/>
              <a:ext cx="1884774"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Temperature</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43" name="Picture 4" descr="swea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353224"/>
              <a:ext cx="1884774" cy="212355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3143676" y="5791200"/>
              <a:ext cx="2856648"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8" name="Picture 17" descr="welder l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4" y="3434862"/>
              <a:ext cx="2027478" cy="16184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breaking concret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2030" y="2353224"/>
              <a:ext cx="2013381" cy="19376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Physical Hazards and Controls"/>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40611" y="3452446"/>
              <a:ext cx="1714500" cy="1981201"/>
            </a:xfrm>
            <a:prstGeom prst="rect">
              <a:avLst/>
            </a:prstGeom>
            <a:ln>
              <a:solidFill>
                <a:schemeClr val="tx1"/>
              </a:solidFill>
            </a:ln>
          </p:spPr>
        </p:pic>
        <p:sp>
          <p:nvSpPr>
            <p:cNvPr id="13" name="TextBox 12"/>
            <p:cNvSpPr txBox="1"/>
            <p:nvPr/>
          </p:nvSpPr>
          <p:spPr>
            <a:xfrm>
              <a:off x="6926887" y="3027913"/>
              <a:ext cx="1728224" cy="400110"/>
            </a:xfrm>
            <a:prstGeom prst="rect">
              <a:avLst/>
            </a:prstGeom>
            <a:noFill/>
          </p:spPr>
          <p:txBody>
            <a:bodyPr wrap="square" rtlCol="0">
              <a:spAutoFit/>
            </a:bodyPr>
            <a:lstStyle/>
            <a:p>
              <a:pPr algn="ct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Noise</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648938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dirty="0"/>
              <a:t>Physical Hazards and Controls</a:t>
            </a:r>
          </a:p>
        </p:txBody>
      </p:sp>
      <p:sp>
        <p:nvSpPr>
          <p:cNvPr id="3" name="Content Placeholder 2"/>
          <p:cNvSpPr>
            <a:spLocks noGrp="1"/>
          </p:cNvSpPr>
          <p:nvPr>
            <p:ph idx="1"/>
          </p:nvPr>
        </p:nvSpPr>
        <p:spPr>
          <a:xfrm>
            <a:off x="457200" y="1066801"/>
            <a:ext cx="7315200" cy="1295400"/>
          </a:xfrm>
        </p:spPr>
        <p:txBody>
          <a:bodyPr/>
          <a:lstStyle/>
          <a:p>
            <a:pPr marL="0" indent="0">
              <a:buNone/>
            </a:pPr>
            <a:r>
              <a:rPr lang="en-US" dirty="0" smtClean="0"/>
              <a:t>Effects of exposure to physical hazards:</a:t>
            </a:r>
            <a:endParaRPr lang="en-US" dirty="0"/>
          </a:p>
        </p:txBody>
      </p:sp>
      <p:graphicFrame>
        <p:nvGraphicFramePr>
          <p:cNvPr id="9" name="Table 8" title="Physical Hazards and Controls"/>
          <p:cNvGraphicFramePr>
            <a:graphicFrameLocks noGrp="1"/>
          </p:cNvGraphicFramePr>
          <p:nvPr>
            <p:extLst>
              <p:ext uri="{D42A27DB-BD31-4B8C-83A1-F6EECF244321}">
                <p14:modId xmlns:p14="http://schemas.microsoft.com/office/powerpoint/2010/main" val="1476512724"/>
              </p:ext>
            </p:extLst>
          </p:nvPr>
        </p:nvGraphicFramePr>
        <p:xfrm>
          <a:off x="365760" y="1752600"/>
          <a:ext cx="8412480" cy="4114800"/>
        </p:xfrm>
        <a:graphic>
          <a:graphicData uri="http://schemas.openxmlformats.org/drawingml/2006/table">
            <a:tbl>
              <a:tblPr firstRow="1" bandRow="1"/>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gridCol w="2103120">
                  <a:extLst>
                    <a:ext uri="{9D8B030D-6E8A-4147-A177-3AD203B41FA5}">
                      <a16:colId xmlns:a16="http://schemas.microsoft.com/office/drawing/2014/main" val="20003"/>
                    </a:ext>
                  </a:extLst>
                </a:gridCol>
              </a:tblGrid>
              <a:tr h="9144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Temperature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5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Radiation</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Vibration</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Noise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Rash;</a:t>
                      </a:r>
                      <a:r>
                        <a:rPr lang="en-US" sz="2000" b="1" baseline="0" dirty="0" smtClean="0">
                          <a:latin typeface="Tahoma" panose="020B0604030504040204" pitchFamily="34" charset="0"/>
                          <a:ea typeface="Tahoma" panose="020B0604030504040204" pitchFamily="34" charset="0"/>
                          <a:cs typeface="Tahoma" panose="020B0604030504040204" pitchFamily="34" charset="0"/>
                        </a:rPr>
                        <a:t> Cramps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Burns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Fatigue</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Interferences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Exhaustion</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Sickness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Strains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Stress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2"/>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Stroke</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Aging</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Carpal Tunnel</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Tinnitus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3"/>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Hypothermia</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Cancer</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HAVS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Headaches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4"/>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Frostbite</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DNA Mutations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Raynaud</a:t>
                      </a:r>
                      <a:r>
                        <a:rPr lang="en-US" sz="2000" b="1" baseline="0" dirty="0" smtClean="0">
                          <a:latin typeface="Tahoma" panose="020B0604030504040204" pitchFamily="34" charset="0"/>
                          <a:ea typeface="Tahoma" panose="020B0604030504040204" pitchFamily="34" charset="0"/>
                          <a:cs typeface="Tahoma" panose="020B0604030504040204" pitchFamily="34" charset="0"/>
                        </a:rPr>
                        <a:t>’s</a:t>
                      </a:r>
                      <a:endParaRPr lang="en-US" sz="2000" b="1" dirty="0" smtClean="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Hearing Loss</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8279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4191856491"/>
              </p:ext>
            </p:extLst>
          </p:nvPr>
        </p:nvGraphicFramePr>
        <p:xfrm>
          <a:off x="457200" y="1981200"/>
          <a:ext cx="8229600" cy="3779520"/>
        </p:xfrm>
        <a:graphic>
          <a:graphicData uri="http://schemas.openxmlformats.org/drawingml/2006/table">
            <a:tbl>
              <a:tblPr firstRow="1" bandRow="1"/>
              <a:tblGrid>
                <a:gridCol w="1997476">
                  <a:extLst>
                    <a:ext uri="{9D8B030D-6E8A-4147-A177-3AD203B41FA5}">
                      <a16:colId xmlns:a16="http://schemas.microsoft.com/office/drawing/2014/main" val="20000"/>
                    </a:ext>
                  </a:extLst>
                </a:gridCol>
                <a:gridCol w="2396971">
                  <a:extLst>
                    <a:ext uri="{9D8B030D-6E8A-4147-A177-3AD203B41FA5}">
                      <a16:colId xmlns:a16="http://schemas.microsoft.com/office/drawing/2014/main" val="20001"/>
                    </a:ext>
                  </a:extLst>
                </a:gridCol>
                <a:gridCol w="3835153">
                  <a:extLst>
                    <a:ext uri="{9D8B030D-6E8A-4147-A177-3AD203B41FA5}">
                      <a16:colId xmlns:a16="http://schemas.microsoft.com/office/drawing/2014/main" val="20002"/>
                    </a:ext>
                  </a:extLst>
                </a:gridCol>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Cause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Symptoms</a:t>
                      </a:r>
                      <a:endPar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Rash;</a:t>
                      </a:r>
                      <a:r>
                        <a:rPr lang="en-US" sz="2000" baseline="0" dirty="0" smtClean="0">
                          <a:latin typeface="Tahoma" panose="020B0604030504040204" pitchFamily="34" charset="0"/>
                          <a:ea typeface="Tahoma" panose="020B0604030504040204" pitchFamily="34" charset="0"/>
                          <a:cs typeface="Tahoma" panose="020B0604030504040204" pitchFamily="34" charset="0"/>
                        </a:rPr>
                        <a:t> Cramps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Heavy</a:t>
                      </a:r>
                      <a:r>
                        <a:rPr lang="en-US" sz="2000" baseline="0" dirty="0" smtClean="0">
                          <a:latin typeface="Tahoma" panose="020B0604030504040204" pitchFamily="34" charset="0"/>
                          <a:ea typeface="Tahoma" panose="020B0604030504040204" pitchFamily="34" charset="0"/>
                          <a:cs typeface="Tahoma" panose="020B0604030504040204" pitchFamily="34" charset="0"/>
                        </a:rPr>
                        <a:t> s</a:t>
                      </a:r>
                      <a:r>
                        <a:rPr lang="en-US" sz="2000" dirty="0" smtClean="0">
                          <a:latin typeface="Tahoma" panose="020B0604030504040204" pitchFamily="34" charset="0"/>
                          <a:ea typeface="Tahoma" panose="020B0604030504040204" pitchFamily="34" charset="0"/>
                          <a:cs typeface="Tahoma" panose="020B0604030504040204" pitchFamily="34" charset="0"/>
                        </a:rPr>
                        <a:t>weating</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Red cluster of bumps/blisters; Muscle</a:t>
                      </a:r>
                      <a:r>
                        <a:rPr lang="en-US" sz="2000" baseline="0" dirty="0" smtClean="0">
                          <a:latin typeface="Tahoma" panose="020B0604030504040204" pitchFamily="34" charset="0"/>
                          <a:ea typeface="Tahoma" panose="020B0604030504040204" pitchFamily="34" charset="0"/>
                          <a:cs typeface="Tahoma" panose="020B0604030504040204" pitchFamily="34" charset="0"/>
                        </a:rPr>
                        <a:t> pains or spasms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Exhaustion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Loss of body</a:t>
                      </a:r>
                      <a:r>
                        <a:rPr lang="en-US" sz="2000" baseline="0" dirty="0" smtClean="0">
                          <a:latin typeface="Tahoma" panose="020B0604030504040204" pitchFamily="34" charset="0"/>
                          <a:ea typeface="Tahoma" panose="020B0604030504040204" pitchFamily="34" charset="0"/>
                          <a:cs typeface="Tahoma" panose="020B0604030504040204" pitchFamily="34" charset="0"/>
                        </a:rPr>
                        <a:t> fluids/salts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Dizziness,</a:t>
                      </a:r>
                      <a:r>
                        <a:rPr lang="en-US" sz="2000" baseline="0" dirty="0" smtClean="0">
                          <a:latin typeface="Tahoma" panose="020B0604030504040204" pitchFamily="34" charset="0"/>
                          <a:ea typeface="Tahoma" panose="020B0604030504040204" pitchFamily="34" charset="0"/>
                          <a:cs typeface="Tahoma" panose="020B0604030504040204" pitchFamily="34" charset="0"/>
                        </a:rPr>
                        <a:t> light-headedness, weakness, heavy sweating, pale skin, sick to stomach</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229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Stroke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Rapid body temperature rise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≥104F body temperature. Red, hot, dry skin;</a:t>
                      </a:r>
                      <a:r>
                        <a:rPr lang="en-US" sz="2000" baseline="0" dirty="0" smtClean="0">
                          <a:latin typeface="Tahoma" panose="020B0604030504040204" pitchFamily="34" charset="0"/>
                          <a:ea typeface="Tahoma" panose="020B0604030504040204" pitchFamily="34" charset="0"/>
                          <a:cs typeface="Tahoma" panose="020B0604030504040204" pitchFamily="34" charset="0"/>
                        </a:rPr>
                        <a:t> dizziness; confusion; unconscious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457200" y="121919"/>
            <a:ext cx="8229600" cy="1143000"/>
          </a:xfrm>
        </p:spPr>
        <p:txBody>
          <a:bodyPr/>
          <a:lstStyle/>
          <a:p>
            <a:r>
              <a:rPr lang="en-US" dirty="0" smtClean="0"/>
              <a:t>Physical Hazards and Controls</a:t>
            </a:r>
            <a:endParaRPr lang="en-US" dirty="0"/>
          </a:p>
        </p:txBody>
      </p:sp>
      <p:sp>
        <p:nvSpPr>
          <p:cNvPr id="6" name="Content Placeholder 5"/>
          <p:cNvSpPr>
            <a:spLocks noGrp="1"/>
          </p:cNvSpPr>
          <p:nvPr>
            <p:ph idx="1"/>
          </p:nvPr>
        </p:nvSpPr>
        <p:spPr>
          <a:xfrm>
            <a:off x="457200" y="1143000"/>
            <a:ext cx="7315200" cy="723901"/>
          </a:xfrm>
        </p:spPr>
        <p:txBody>
          <a:bodyPr/>
          <a:lstStyle/>
          <a:p>
            <a:pPr marL="0" indent="0">
              <a:buNone/>
            </a:pPr>
            <a:r>
              <a:rPr lang="en-US" dirty="0"/>
              <a:t>Exposure to heat:</a:t>
            </a:r>
          </a:p>
        </p:txBody>
      </p:sp>
    </p:spTree>
    <p:extLst>
      <p:ext uri="{BB962C8B-B14F-4D97-AF65-F5344CB8AC3E}">
        <p14:creationId xmlns:p14="http://schemas.microsoft.com/office/powerpoint/2010/main" val="620200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Hazards and Controls</a:t>
            </a:r>
            <a:endParaRPr lang="en-US" dirty="0"/>
          </a:p>
        </p:txBody>
      </p:sp>
      <p:sp>
        <p:nvSpPr>
          <p:cNvPr id="3" name="Content Placeholder 2"/>
          <p:cNvSpPr>
            <a:spLocks noGrp="1"/>
          </p:cNvSpPr>
          <p:nvPr>
            <p:ph idx="1"/>
          </p:nvPr>
        </p:nvSpPr>
        <p:spPr>
          <a:xfrm>
            <a:off x="966931" y="1143000"/>
            <a:ext cx="3629809" cy="2984666"/>
          </a:xfrm>
        </p:spPr>
        <p:txBody>
          <a:bodyPr/>
          <a:lstStyle/>
          <a:p>
            <a:pPr marL="0" indent="0">
              <a:buNone/>
            </a:pPr>
            <a:r>
              <a:rPr lang="en-US" dirty="0"/>
              <a:t>OSHA’s </a:t>
            </a:r>
            <a:r>
              <a:rPr lang="en-US" dirty="0" smtClean="0"/>
              <a:t>Heat Safety </a:t>
            </a:r>
            <a:r>
              <a:rPr lang="en-US" dirty="0"/>
              <a:t>Tool</a:t>
            </a:r>
          </a:p>
        </p:txBody>
      </p:sp>
      <p:sp>
        <p:nvSpPr>
          <p:cNvPr id="5" name="TextBox 4"/>
          <p:cNvSpPr txBox="1"/>
          <p:nvPr/>
        </p:nvSpPr>
        <p:spPr>
          <a:xfrm>
            <a:off x="24740" y="5765470"/>
            <a:ext cx="9144000" cy="923330"/>
          </a:xfrm>
          <a:prstGeom prst="rect">
            <a:avLst/>
          </a:prstGeom>
          <a:noFill/>
        </p:spPr>
        <p:txBody>
          <a:bodyPr wrap="square" rtlCol="0">
            <a:spAutoFit/>
          </a:bodyPr>
          <a:lstStyle/>
          <a:p>
            <a:pPr algn="ctr"/>
            <a:r>
              <a:rPr lang="en-US" dirty="0" smtClean="0">
                <a:hlinkClick r:id="rId3"/>
              </a:rPr>
              <a:t>Heat Index App</a:t>
            </a:r>
            <a:endParaRPr lang="en-US" dirty="0" smtClean="0"/>
          </a:p>
          <a:p>
            <a:pPr algn="ctr"/>
            <a:endParaRPr lang="en-US" dirty="0"/>
          </a:p>
          <a:p>
            <a:pPr algn="ctr"/>
            <a:endParaRPr lang="en-US" dirty="0"/>
          </a:p>
        </p:txBody>
      </p:sp>
      <p:pic>
        <p:nvPicPr>
          <p:cNvPr id="11266" name="Picture 2" title="Physical Hazards and Contr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03465"/>
            <a:ext cx="2834214" cy="485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653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428513" y="1013530"/>
            <a:ext cx="7315200" cy="932691"/>
          </a:xfrm>
        </p:spPr>
        <p:txBody>
          <a:bodyPr/>
          <a:lstStyle/>
          <a:p>
            <a:pPr marL="0" indent="0">
              <a:buNone/>
            </a:pPr>
            <a:r>
              <a:rPr lang="en-US" dirty="0"/>
              <a:t>Protection against heat:</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3320893026"/>
              </p:ext>
            </p:extLst>
          </p:nvPr>
        </p:nvGraphicFramePr>
        <p:xfrm>
          <a:off x="457200" y="1675603"/>
          <a:ext cx="8229600" cy="3557931"/>
        </p:xfrm>
        <a:graphic>
          <a:graphicData uri="http://schemas.openxmlformats.org/drawingml/2006/table">
            <a:tbl>
              <a:tblPr firstRow="1" bandRow="1"/>
              <a:tblGrid>
                <a:gridCol w="2667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7232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Air</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conditioning </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Ventilation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Cooling fans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Local exhaust ventilation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Reflective shields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Insulation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Eliminate steam leaks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Emergency plan </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Acclimatization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Adequate water</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Work/rest cycles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hottest times; adjust work demands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Rotate job functions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Buddy system</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Insulated PPE, in some work places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Thermal clothing (cool vests)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1878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4223172992"/>
              </p:ext>
            </p:extLst>
          </p:nvPr>
        </p:nvGraphicFramePr>
        <p:xfrm>
          <a:off x="457200" y="2209800"/>
          <a:ext cx="8229600" cy="2773680"/>
        </p:xfrm>
        <a:graphic>
          <a:graphicData uri="http://schemas.openxmlformats.org/drawingml/2006/table">
            <a:tbl>
              <a:tblPr firstRow="1" bandRow="1"/>
              <a:tblGrid>
                <a:gridCol w="1997476">
                  <a:extLst>
                    <a:ext uri="{9D8B030D-6E8A-4147-A177-3AD203B41FA5}">
                      <a16:colId xmlns:a16="http://schemas.microsoft.com/office/drawing/2014/main" val="20000"/>
                    </a:ext>
                  </a:extLst>
                </a:gridCol>
                <a:gridCol w="2396971">
                  <a:extLst>
                    <a:ext uri="{9D8B030D-6E8A-4147-A177-3AD203B41FA5}">
                      <a16:colId xmlns:a16="http://schemas.microsoft.com/office/drawing/2014/main" val="20001"/>
                    </a:ext>
                  </a:extLst>
                </a:gridCol>
                <a:gridCol w="3835153">
                  <a:extLst>
                    <a:ext uri="{9D8B030D-6E8A-4147-A177-3AD203B41FA5}">
                      <a16:colId xmlns:a16="http://schemas.microsoft.com/office/drawing/2014/main" val="20002"/>
                    </a:ext>
                  </a:extLst>
                </a:gridCol>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Cause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Symptoms</a:t>
                      </a:r>
                      <a:endPar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Hypothermia</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Body temperature drops ≤</a:t>
                      </a:r>
                      <a:r>
                        <a:rPr lang="en-US" sz="2000" baseline="0" dirty="0" smtClean="0">
                          <a:latin typeface="Tahoma" panose="020B0604030504040204" pitchFamily="34" charset="0"/>
                          <a:ea typeface="Tahoma" panose="020B0604030504040204" pitchFamily="34" charset="0"/>
                          <a:cs typeface="Tahoma" panose="020B0604030504040204" pitchFamily="34" charset="0"/>
                        </a:rPr>
                        <a:t>95F</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Uncontrolled</a:t>
                      </a:r>
                      <a:r>
                        <a:rPr lang="en-US" sz="2000" baseline="0" dirty="0" smtClean="0">
                          <a:latin typeface="Tahoma" panose="020B0604030504040204" pitchFamily="34" charset="0"/>
                          <a:ea typeface="Tahoma" panose="020B0604030504040204" pitchFamily="34" charset="0"/>
                          <a:cs typeface="Tahoma" panose="020B0604030504040204" pitchFamily="34" charset="0"/>
                        </a:rPr>
                        <a:t> shivering; slurred speech; memory loss; blue/purple skin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Frostbite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Exposed to ≤0</a:t>
                      </a:r>
                      <a:r>
                        <a:rPr lang="en-US" sz="2000" baseline="0" dirty="0" smtClean="0">
                          <a:latin typeface="Tahoma" panose="020B0604030504040204" pitchFamily="34" charset="0"/>
                          <a:ea typeface="Tahoma" panose="020B0604030504040204" pitchFamily="34" charset="0"/>
                          <a:cs typeface="Tahoma" panose="020B0604030504040204" pitchFamily="34" charset="0"/>
                        </a:rPr>
                        <a:t>F air</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Pale, cold,</a:t>
                      </a:r>
                      <a:r>
                        <a:rPr lang="en-US" sz="2000" baseline="0" dirty="0" smtClean="0">
                          <a:latin typeface="Tahoma" panose="020B0604030504040204" pitchFamily="34" charset="0"/>
                          <a:ea typeface="Tahoma" panose="020B0604030504040204" pitchFamily="34" charset="0"/>
                          <a:cs typeface="Tahoma" panose="020B0604030504040204" pitchFamily="34" charset="0"/>
                        </a:rPr>
                        <a:t> waxy-white skin; tingling; stinging</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a:xfrm>
            <a:off x="457200" y="114300"/>
            <a:ext cx="8229600" cy="1143000"/>
          </a:xfrm>
        </p:spPr>
        <p:txBody>
          <a:bodyPr>
            <a:noAutofit/>
          </a:bodyPr>
          <a:lstStyle/>
          <a:p>
            <a:r>
              <a:rPr lang="en-US" dirty="0" smtClean="0"/>
              <a:t>Physical Hazards and Controls</a:t>
            </a:r>
            <a:endParaRPr lang="en-US" dirty="0"/>
          </a:p>
        </p:txBody>
      </p:sp>
      <p:sp>
        <p:nvSpPr>
          <p:cNvPr id="2" name="Content Placeholder 1"/>
          <p:cNvSpPr>
            <a:spLocks noGrp="1"/>
          </p:cNvSpPr>
          <p:nvPr>
            <p:ph idx="1"/>
          </p:nvPr>
        </p:nvSpPr>
        <p:spPr>
          <a:xfrm>
            <a:off x="463475" y="1524000"/>
            <a:ext cx="7315200" cy="876300"/>
          </a:xfrm>
        </p:spPr>
        <p:txBody>
          <a:bodyPr/>
          <a:lstStyle/>
          <a:p>
            <a:pPr marL="0" indent="0">
              <a:buNone/>
            </a:pPr>
            <a:r>
              <a:rPr lang="en-US" dirty="0"/>
              <a:t>Exposure to cold:</a:t>
            </a:r>
          </a:p>
        </p:txBody>
      </p:sp>
    </p:spTree>
    <p:extLst>
      <p:ext uri="{BB962C8B-B14F-4D97-AF65-F5344CB8AC3E}">
        <p14:creationId xmlns:p14="http://schemas.microsoft.com/office/powerpoint/2010/main" val="3595381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64" y="155473"/>
            <a:ext cx="8229600" cy="855741"/>
          </a:xfrm>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457200" y="1065695"/>
            <a:ext cx="7315200" cy="686905"/>
          </a:xfrm>
        </p:spPr>
        <p:txBody>
          <a:bodyPr/>
          <a:lstStyle/>
          <a:p>
            <a:pPr marL="0" indent="0">
              <a:buNone/>
            </a:pPr>
            <a:r>
              <a:rPr lang="en-US" dirty="0"/>
              <a:t>Protection against cold:</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777239333"/>
              </p:ext>
            </p:extLst>
          </p:nvPr>
        </p:nvGraphicFramePr>
        <p:xfrm>
          <a:off x="457200" y="1675603"/>
          <a:ext cx="8229600" cy="3557931"/>
        </p:xfrm>
        <a:graphic>
          <a:graphicData uri="http://schemas.openxmlformats.org/drawingml/2006/table">
            <a:tbl>
              <a:tblPr firstRow="1" bandRow="1"/>
              <a:tblGrid>
                <a:gridCol w="2667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72329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Heaters</a:t>
                      </a:r>
                    </a:p>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Shield</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work areas (windbreaks)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Warm liquids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Adjust work schedule</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Buddy system</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Monitoring</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Frequent breaks in warm areas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Acclimatization</a:t>
                      </a:r>
                    </a:p>
                    <a:p>
                      <a:pPr marL="285750" indent="-285750" algn="l">
                        <a:buFont typeface="Arial" panose="020B0604020202020204" pitchFamily="34" charset="0"/>
                        <a:buChar char="•"/>
                      </a:pPr>
                      <a:endPar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Layered clothing</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Hat or hood, face cover, gloves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Clothing out of fabric that retains insulation even when wet</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Insulated and waterproof boots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1993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dirty="0" smtClean="0"/>
              <a:t>Physical Hazards and Controls</a:t>
            </a:r>
            <a:endParaRPr lang="en-US" dirty="0"/>
          </a:p>
        </p:txBody>
      </p:sp>
      <p:sp>
        <p:nvSpPr>
          <p:cNvPr id="4" name="Content Placeholder 3"/>
          <p:cNvSpPr>
            <a:spLocks noGrp="1"/>
          </p:cNvSpPr>
          <p:nvPr>
            <p:ph idx="1"/>
          </p:nvPr>
        </p:nvSpPr>
        <p:spPr>
          <a:xfrm>
            <a:off x="635224" y="1553105"/>
            <a:ext cx="7315200" cy="914400"/>
          </a:xfrm>
        </p:spPr>
        <p:txBody>
          <a:bodyPr/>
          <a:lstStyle/>
          <a:p>
            <a:pPr marL="0" indent="0">
              <a:buNone/>
            </a:pPr>
            <a:r>
              <a:rPr lang="en-US" dirty="0"/>
              <a:t>Exposure to radiation:</a:t>
            </a:r>
          </a:p>
        </p:txBody>
      </p:sp>
      <p:pic>
        <p:nvPicPr>
          <p:cNvPr id="2" name="Picture 1" title="Phys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2209800"/>
            <a:ext cx="7835900" cy="2959100"/>
          </a:xfrm>
          <a:prstGeom prst="rect">
            <a:avLst/>
          </a:prstGeom>
        </p:spPr>
      </p:pic>
      <p:sp>
        <p:nvSpPr>
          <p:cNvPr id="6" name="TextBox 5"/>
          <p:cNvSpPr txBox="1"/>
          <p:nvPr/>
        </p:nvSpPr>
        <p:spPr>
          <a:xfrm>
            <a:off x="7595026" y="5152951"/>
            <a:ext cx="894924" cy="215444"/>
          </a:xfrm>
          <a:prstGeom prst="rect">
            <a:avLst/>
          </a:prstGeom>
          <a:noFill/>
        </p:spPr>
        <p:txBody>
          <a:bodyPr wrap="square" rtlCol="0">
            <a:spAutoFit/>
          </a:bodyPr>
          <a:lstStyle/>
          <a:p>
            <a:pPr algn="ctr"/>
            <a:r>
              <a:rPr lang="en-US" sz="800" dirty="0" smtClean="0"/>
              <a:t>Source: OSHA</a:t>
            </a:r>
            <a:endParaRPr lang="en-US" sz="800" dirty="0"/>
          </a:p>
        </p:txBody>
      </p:sp>
    </p:spTree>
    <p:extLst>
      <p:ext uri="{BB962C8B-B14F-4D97-AF65-F5344CB8AC3E}">
        <p14:creationId xmlns:p14="http://schemas.microsoft.com/office/powerpoint/2010/main" val="364598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2370"/>
          </a:xfrm>
        </p:spPr>
        <p:txBody>
          <a:bodyPr/>
          <a:lstStyle/>
          <a:p>
            <a:r>
              <a:rPr lang="en-US" dirty="0" smtClean="0"/>
              <a:t>Types of Health Hazards</a:t>
            </a:r>
            <a:endParaRPr lang="en-US" dirty="0"/>
          </a:p>
        </p:txBody>
      </p:sp>
      <p:sp>
        <p:nvSpPr>
          <p:cNvPr id="16" name="TextBox 15"/>
          <p:cNvSpPr txBox="1"/>
          <p:nvPr/>
        </p:nvSpPr>
        <p:spPr>
          <a:xfrm>
            <a:off x="1332207" y="1357803"/>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Chemical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327881" y="1357803"/>
            <a:ext cx="2474504"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Physical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332207" y="3717021"/>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Biological</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5311635" y="3717021"/>
            <a:ext cx="2483130" cy="400110"/>
          </a:xfrm>
          <a:prstGeom prst="rect">
            <a:avLst/>
          </a:prstGeom>
          <a:noFill/>
        </p:spPr>
        <p:txBody>
          <a:bodyPr wrap="square" rtlCol="0">
            <a:spAutoFit/>
          </a:bodyPr>
          <a:lstStyle/>
          <a:p>
            <a:pPr algn="ct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Ergonomic</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descr="P1000003"/>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1156452" y="4101225"/>
            <a:ext cx="2834640" cy="18797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Content Placeholder 3" title="common workplace hazards"/>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7813" y="1763589"/>
            <a:ext cx="2834640" cy="18928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npo0000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813" y="4101225"/>
            <a:ext cx="2834640" cy="1871983"/>
          </a:xfrm>
          <a:prstGeom prst="rect">
            <a:avLst/>
          </a:prstGeom>
          <a:solidFill>
            <a:schemeClr val="tx1"/>
          </a:solidFill>
          <a:ln w="12700" algn="ctr">
            <a:solidFill>
              <a:srgbClr val="000000"/>
            </a:solidFill>
            <a:miter lim="800000"/>
            <a:headEnd/>
            <a:tailEnd/>
          </a:ln>
          <a:extLst/>
        </p:spPr>
      </p:pic>
      <p:pic>
        <p:nvPicPr>
          <p:cNvPr id="24" name="Picture 23" title="common workplace hazards"/>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452" y="1777689"/>
            <a:ext cx="2834640" cy="18797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15337" y="5973208"/>
            <a:ext cx="1504924" cy="215444"/>
          </a:xfrm>
          <a:prstGeom prst="rect">
            <a:avLst/>
          </a:prstGeom>
          <a:noFill/>
        </p:spPr>
        <p:txBody>
          <a:bodyPr wrap="square" rtlCol="0">
            <a:spAutoFit/>
          </a:bodyPr>
          <a:lstStyle/>
          <a:p>
            <a:pPr algn="ctr"/>
            <a:r>
              <a:rPr lang="en-US" sz="800" dirty="0" smtClean="0"/>
              <a:t>Source of photos: OSHA</a:t>
            </a:r>
            <a:endParaRPr lang="en-US" sz="800" dirty="0"/>
          </a:p>
        </p:txBody>
      </p:sp>
      <p:sp>
        <p:nvSpPr>
          <p:cNvPr id="25" name="Title 1"/>
          <p:cNvSpPr txBox="1">
            <a:spLocks/>
          </p:cNvSpPr>
          <p:nvPr/>
        </p:nvSpPr>
        <p:spPr>
          <a:xfrm>
            <a:off x="609600" y="879468"/>
            <a:ext cx="8229600" cy="582822"/>
          </a:xfrm>
          <a:prstGeom prst="rect">
            <a:avLst/>
          </a:prstGeom>
        </p:spPr>
        <p:txBody>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sz="3200" b="0" dirty="0" smtClean="0"/>
              <a:t>Common  workplace health hazards:</a:t>
            </a:r>
            <a:endParaRPr lang="en-US" sz="3200" b="0" dirty="0"/>
          </a:p>
        </p:txBody>
      </p:sp>
    </p:spTree>
    <p:extLst>
      <p:ext uri="{BB962C8B-B14F-4D97-AF65-F5344CB8AC3E}">
        <p14:creationId xmlns:p14="http://schemas.microsoft.com/office/powerpoint/2010/main" val="2344032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Hazards and Controls</a:t>
            </a:r>
            <a:endParaRPr lang="en-US" dirty="0"/>
          </a:p>
        </p:txBody>
      </p:sp>
      <p:sp>
        <p:nvSpPr>
          <p:cNvPr id="3" name="Content Placeholder 2"/>
          <p:cNvSpPr>
            <a:spLocks noGrp="1"/>
          </p:cNvSpPr>
          <p:nvPr>
            <p:ph idx="1"/>
          </p:nvPr>
        </p:nvSpPr>
        <p:spPr>
          <a:xfrm>
            <a:off x="457200" y="990600"/>
            <a:ext cx="7315200" cy="990600"/>
          </a:xfrm>
        </p:spPr>
        <p:txBody>
          <a:bodyPr/>
          <a:lstStyle/>
          <a:p>
            <a:pPr marL="0" indent="0">
              <a:buNone/>
            </a:pPr>
            <a:r>
              <a:rPr lang="en-US" dirty="0"/>
              <a:t>Protection against radiation:</a:t>
            </a:r>
          </a:p>
        </p:txBody>
      </p:sp>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76400"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3912223936"/>
              </p:ext>
            </p:extLst>
          </p:nvPr>
        </p:nvGraphicFramePr>
        <p:xfrm>
          <a:off x="457200" y="1601988"/>
          <a:ext cx="8229600" cy="3750784"/>
        </p:xfrm>
        <a:graphic>
          <a:graphicData uri="http://schemas.openxmlformats.org/drawingml/2006/table">
            <a:tbl>
              <a:tblPr firstRow="1" bandRow="1"/>
              <a:tblGrid>
                <a:gridCol w="28194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669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31838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Enclose/Shield</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work areas to minimize stray radiation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Interlocked doors on devices that can produce acute thermal injuries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Remote operation of radiation-producing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Clearly mark controlled spaces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Minimize exposure times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Location/ installation of devices</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indent="-28575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RF/MW</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rotective suits, including</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head and eye protection</a:t>
                      </a:r>
                    </a:p>
                    <a:p>
                      <a:pPr marL="285750" indent="-28575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Safety glasses, goggles, welding helmets, or welding face shields with appropriate filter lenses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3056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2118701795"/>
              </p:ext>
            </p:extLst>
          </p:nvPr>
        </p:nvGraphicFramePr>
        <p:xfrm>
          <a:off x="486784" y="1990835"/>
          <a:ext cx="8229600" cy="3901440"/>
        </p:xfrm>
        <a:graphic>
          <a:graphicData uri="http://schemas.openxmlformats.org/drawingml/2006/table">
            <a:tbl>
              <a:tblPr firstRow="1" bandRow="1"/>
              <a:tblGrid>
                <a:gridCol w="2362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10668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Early Signs and 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Later Signs and Symptoms</a:t>
                      </a:r>
                      <a:endParaRPr lang="en-US"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Circulatory disturbances, such as VWF and HAVS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Tahoma" panose="020B0604030504040204" pitchFamily="34" charset="0"/>
                          <a:ea typeface="Tahoma" panose="020B0604030504040204" pitchFamily="34" charset="0"/>
                          <a:cs typeface="Tahoma" panose="020B0604030504040204" pitchFamily="34" charset="0"/>
                        </a:rPr>
                        <a:t>Sensory nerve damage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Tahoma" panose="020B0604030504040204" pitchFamily="34" charset="0"/>
                          <a:ea typeface="Tahoma" panose="020B0604030504040204" pitchFamily="34" charset="0"/>
                          <a:cs typeface="Tahoma" panose="020B0604030504040204" pitchFamily="34" charset="0"/>
                        </a:rPr>
                        <a:t>Muscle,</a:t>
                      </a:r>
                      <a:r>
                        <a:rPr lang="en-US" sz="1800" baseline="0" dirty="0" smtClean="0">
                          <a:latin typeface="Tahoma" panose="020B0604030504040204" pitchFamily="34" charset="0"/>
                          <a:ea typeface="Tahoma" panose="020B0604030504040204" pitchFamily="34" charset="0"/>
                          <a:cs typeface="Tahoma" panose="020B0604030504040204" pitchFamily="34" charset="0"/>
                        </a:rPr>
                        <a:t> bone, and joint injury</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lgn="ct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Intermittent</a:t>
                      </a:r>
                      <a:r>
                        <a:rPr lang="en-US" sz="1800" baseline="0" dirty="0" smtClean="0">
                          <a:latin typeface="Tahoma" panose="020B0604030504040204" pitchFamily="34" charset="0"/>
                          <a:ea typeface="Tahoma" panose="020B0604030504040204" pitchFamily="34" charset="0"/>
                          <a:cs typeface="Tahoma" panose="020B0604030504040204" pitchFamily="34" charset="0"/>
                        </a:rPr>
                        <a:t> tingling of one or more fingers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Blanching of fingertips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Pain in fingers</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Loss</a:t>
                      </a:r>
                      <a:r>
                        <a:rPr lang="en-US" sz="1800" baseline="0" dirty="0" smtClean="0">
                          <a:latin typeface="Tahoma" panose="020B0604030504040204" pitchFamily="34" charset="0"/>
                          <a:ea typeface="Tahoma" panose="020B0604030504040204" pitchFamily="34" charset="0"/>
                          <a:cs typeface="Tahoma" panose="020B0604030504040204" pitchFamily="34" charset="0"/>
                        </a:rPr>
                        <a:t> of sense of touch; numbness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Blanching of entire fingers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Loss of grip strength</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Sever pain</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Carpal tunnel syndrome</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Pain and loss of strength in arms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Loss of finger dexterity or 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p:txBody>
          <a:bodyPr>
            <a:noAutofit/>
          </a:bodyPr>
          <a:lstStyle/>
          <a:p>
            <a:r>
              <a:rPr lang="en-US" dirty="0" smtClean="0"/>
              <a:t>Physical Hazards and Controls</a:t>
            </a:r>
            <a:endParaRPr lang="en-US" dirty="0"/>
          </a:p>
        </p:txBody>
      </p:sp>
      <p:sp>
        <p:nvSpPr>
          <p:cNvPr id="2" name="Content Placeholder 1"/>
          <p:cNvSpPr>
            <a:spLocks noGrp="1"/>
          </p:cNvSpPr>
          <p:nvPr>
            <p:ph idx="1"/>
          </p:nvPr>
        </p:nvSpPr>
        <p:spPr>
          <a:xfrm>
            <a:off x="457200" y="1295401"/>
            <a:ext cx="7315200" cy="1295400"/>
          </a:xfrm>
        </p:spPr>
        <p:txBody>
          <a:bodyPr/>
          <a:lstStyle/>
          <a:p>
            <a:pPr marL="0" indent="0">
              <a:buNone/>
            </a:pPr>
            <a:r>
              <a:rPr lang="en-US" dirty="0"/>
              <a:t>Exposure to vibration:</a:t>
            </a:r>
          </a:p>
        </p:txBody>
      </p:sp>
    </p:spTree>
    <p:extLst>
      <p:ext uri="{BB962C8B-B14F-4D97-AF65-F5344CB8AC3E}">
        <p14:creationId xmlns:p14="http://schemas.microsoft.com/office/powerpoint/2010/main" val="4167536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5469681"/>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hysical Hazards and Controls"/>
          <p:cNvSpPr/>
          <p:nvPr/>
        </p:nvSpPr>
        <p:spPr>
          <a:xfrm>
            <a:off x="1600200" y="518011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hysical Hazards and Controls"/>
          <p:cNvGraphicFramePr>
            <a:graphicFrameLocks noGrp="1"/>
          </p:cNvGraphicFramePr>
          <p:nvPr>
            <p:extLst>
              <p:ext uri="{D42A27DB-BD31-4B8C-83A1-F6EECF244321}">
                <p14:modId xmlns:p14="http://schemas.microsoft.com/office/powerpoint/2010/main" val="4063550720"/>
              </p:ext>
            </p:extLst>
          </p:nvPr>
        </p:nvGraphicFramePr>
        <p:xfrm>
          <a:off x="457199" y="2533335"/>
          <a:ext cx="8229601" cy="2587305"/>
        </p:xfrm>
        <a:graphic>
          <a:graphicData uri="http://schemas.openxmlformats.org/drawingml/2006/table">
            <a:tbl>
              <a:tblPr firstRow="1" bandRow="1"/>
              <a:tblGrid>
                <a:gridCol w="3074796">
                  <a:extLst>
                    <a:ext uri="{9D8B030D-6E8A-4147-A177-3AD203B41FA5}">
                      <a16:colId xmlns:a16="http://schemas.microsoft.com/office/drawing/2014/main" val="20000"/>
                    </a:ext>
                  </a:extLst>
                </a:gridCol>
                <a:gridCol w="2945004">
                  <a:extLst>
                    <a:ext uri="{9D8B030D-6E8A-4147-A177-3AD203B41FA5}">
                      <a16:colId xmlns:a16="http://schemas.microsoft.com/office/drawing/2014/main" val="20001"/>
                    </a:ext>
                  </a:extLst>
                </a:gridCol>
                <a:gridCol w="2209801">
                  <a:extLst>
                    <a:ext uri="{9D8B030D-6E8A-4147-A177-3AD203B41FA5}">
                      <a16:colId xmlns:a16="http://schemas.microsoft.com/office/drawing/2014/main" val="20002"/>
                    </a:ext>
                  </a:extLst>
                </a:gridCol>
              </a:tblGrid>
              <a:tr h="6670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13147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Vibration reduction equipment</a:t>
                      </a:r>
                    </a:p>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Vibration dampeners or shields to isolate source of</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vibration from employee</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 positioning</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and grip; let the machine do the work</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Job rotation</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Limit duration of task</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Proper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Anti-vibration</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g</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loves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6" name="Picture 5" title="Physical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335" y="1006135"/>
            <a:ext cx="1244465" cy="1352679"/>
          </a:xfrm>
          <a:prstGeom prst="rect">
            <a:avLst/>
          </a:prstGeom>
        </p:spPr>
      </p:pic>
      <p:sp>
        <p:nvSpPr>
          <p:cNvPr id="2" name="Title 1"/>
          <p:cNvSpPr>
            <a:spLocks noGrp="1"/>
          </p:cNvSpPr>
          <p:nvPr>
            <p:ph type="title"/>
          </p:nvPr>
        </p:nvSpPr>
        <p:spPr/>
        <p:txBody>
          <a:bodyPr/>
          <a:lstStyle/>
          <a:p>
            <a:r>
              <a:rPr lang="en-US" dirty="0" smtClean="0"/>
              <a:t>Physical Hazards and Controls</a:t>
            </a:r>
            <a:endParaRPr lang="en-US" dirty="0"/>
          </a:p>
        </p:txBody>
      </p:sp>
      <p:sp>
        <p:nvSpPr>
          <p:cNvPr id="3" name="Content Placeholder 2"/>
          <p:cNvSpPr>
            <a:spLocks noGrp="1"/>
          </p:cNvSpPr>
          <p:nvPr>
            <p:ph idx="1"/>
          </p:nvPr>
        </p:nvSpPr>
        <p:spPr>
          <a:xfrm>
            <a:off x="457198" y="1844443"/>
            <a:ext cx="7177063" cy="1260055"/>
          </a:xfrm>
        </p:spPr>
        <p:txBody>
          <a:bodyPr/>
          <a:lstStyle/>
          <a:p>
            <a:pPr marL="0" indent="0">
              <a:buNone/>
            </a:pPr>
            <a:r>
              <a:rPr lang="en-US" dirty="0"/>
              <a:t>Protection against vibration</a:t>
            </a:r>
            <a:r>
              <a:rPr lang="en-US" dirty="0" smtClean="0"/>
              <a:t>:</a:t>
            </a:r>
            <a:endParaRPr lang="en-US" dirty="0"/>
          </a:p>
        </p:txBody>
      </p:sp>
    </p:spTree>
    <p:extLst>
      <p:ext uri="{BB962C8B-B14F-4D97-AF65-F5344CB8AC3E}">
        <p14:creationId xmlns:p14="http://schemas.microsoft.com/office/powerpoint/2010/main" val="14301161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Physical Hazards and Controls"/>
          <p:cNvGraphicFramePr>
            <a:graphicFrameLocks noGrp="1"/>
          </p:cNvGraphicFramePr>
          <p:nvPr>
            <p:extLst>
              <p:ext uri="{D42A27DB-BD31-4B8C-83A1-F6EECF244321}">
                <p14:modId xmlns:p14="http://schemas.microsoft.com/office/powerpoint/2010/main" val="2023084185"/>
              </p:ext>
            </p:extLst>
          </p:nvPr>
        </p:nvGraphicFramePr>
        <p:xfrm>
          <a:off x="486784" y="1990835"/>
          <a:ext cx="8229600" cy="2581165"/>
        </p:xfrm>
        <a:graphic>
          <a:graphicData uri="http://schemas.openxmlformats.org/drawingml/2006/table">
            <a:tbl>
              <a:tblPr firstRow="1" bandRow="1"/>
              <a:tblGrid>
                <a:gridCol w="3399416">
                  <a:extLst>
                    <a:ext uri="{9D8B030D-6E8A-4147-A177-3AD203B41FA5}">
                      <a16:colId xmlns:a16="http://schemas.microsoft.com/office/drawing/2014/main" val="20000"/>
                    </a:ext>
                  </a:extLst>
                </a:gridCol>
                <a:gridCol w="4830184">
                  <a:extLst>
                    <a:ext uri="{9D8B030D-6E8A-4147-A177-3AD203B41FA5}">
                      <a16:colId xmlns:a16="http://schemas.microsoft.com/office/drawing/2014/main" val="20001"/>
                    </a:ext>
                  </a:extLst>
                </a:gridCol>
              </a:tblGrid>
              <a:tr h="7523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Health Effects</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Signs and Symptoms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Tinnitus</a:t>
                      </a:r>
                    </a:p>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Permanent</a:t>
                      </a:r>
                      <a:r>
                        <a:rPr lang="en-US" sz="1800" baseline="0" dirty="0" smtClean="0">
                          <a:latin typeface="Tahoma" panose="020B0604030504040204" pitchFamily="34" charset="0"/>
                          <a:ea typeface="Tahoma" panose="020B0604030504040204" pitchFamily="34" charset="0"/>
                          <a:cs typeface="Tahoma" panose="020B0604030504040204" pitchFamily="34" charset="0"/>
                        </a:rPr>
                        <a:t> hearing loss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Physical stress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Psychological stress</a:t>
                      </a:r>
                      <a:endParaRPr lang="en-US" sz="1800" dirty="0" smtClean="0">
                        <a:latin typeface="Tahoma" panose="020B0604030504040204" pitchFamily="34" charset="0"/>
                        <a:ea typeface="Tahoma" panose="020B0604030504040204" pitchFamily="34" charset="0"/>
                        <a:cs typeface="Tahoma" panose="020B0604030504040204" pitchFamily="34" charset="0"/>
                      </a:endParaRPr>
                    </a:p>
                    <a:p>
                      <a:pPr algn="ct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p>
                      <a:pPr marL="342900" indent="-342900" algn="l">
                        <a:buFont typeface="Arial" panose="020B0604020202020204" pitchFamily="34" charset="0"/>
                        <a:buChar char="•"/>
                      </a:pPr>
                      <a:r>
                        <a:rPr lang="en-US" sz="1800" dirty="0" smtClean="0">
                          <a:latin typeface="Tahoma" panose="020B0604030504040204" pitchFamily="34" charset="0"/>
                          <a:ea typeface="Tahoma" panose="020B0604030504040204" pitchFamily="34" charset="0"/>
                          <a:cs typeface="Tahoma" panose="020B0604030504040204" pitchFamily="34" charset="0"/>
                        </a:rPr>
                        <a:t>Ears</a:t>
                      </a:r>
                      <a:r>
                        <a:rPr lang="en-US" sz="1800" baseline="0" dirty="0" smtClean="0">
                          <a:latin typeface="Tahoma" panose="020B0604030504040204" pitchFamily="34" charset="0"/>
                          <a:ea typeface="Tahoma" panose="020B0604030504040204" pitchFamily="34" charset="0"/>
                          <a:cs typeface="Tahoma" panose="020B0604030504040204" pitchFamily="34" charset="0"/>
                        </a:rPr>
                        <a:t> feel stuffed up</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Ringing in the ears</a:t>
                      </a:r>
                    </a:p>
                    <a:p>
                      <a:pPr marL="342900" indent="-342900" algn="l">
                        <a:buFont typeface="Arial" panose="020B0604020202020204" pitchFamily="34" charset="0"/>
                        <a:buChar char="•"/>
                      </a:pPr>
                      <a:r>
                        <a:rPr lang="en-US" sz="1800" baseline="0" dirty="0" smtClean="0">
                          <a:latin typeface="Tahoma" panose="020B0604030504040204" pitchFamily="34" charset="0"/>
                          <a:ea typeface="Tahoma" panose="020B0604030504040204" pitchFamily="34" charset="0"/>
                          <a:cs typeface="Tahoma" panose="020B0604030504040204" pitchFamily="34" charset="0"/>
                        </a:rPr>
                        <a:t>Limited ability to hear high frequency sounds, understand speech, and communicate</a:t>
                      </a:r>
                    </a:p>
                    <a:p>
                      <a:pPr marL="342900" indent="-342900" algn="l">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p:txBody>
          <a:bodyPr>
            <a:noAutofit/>
          </a:bodyPr>
          <a:lstStyle/>
          <a:p>
            <a:r>
              <a:rPr lang="en-US" dirty="0" smtClean="0"/>
              <a:t>Physical Hazards and Controls</a:t>
            </a:r>
            <a:endParaRPr lang="en-US" dirty="0"/>
          </a:p>
        </p:txBody>
      </p:sp>
      <p:sp>
        <p:nvSpPr>
          <p:cNvPr id="2" name="Content Placeholder 1"/>
          <p:cNvSpPr>
            <a:spLocks noGrp="1"/>
          </p:cNvSpPr>
          <p:nvPr>
            <p:ph idx="1"/>
          </p:nvPr>
        </p:nvSpPr>
        <p:spPr>
          <a:xfrm>
            <a:off x="457200" y="1224018"/>
            <a:ext cx="7315200" cy="838200"/>
          </a:xfrm>
        </p:spPr>
        <p:txBody>
          <a:bodyPr/>
          <a:lstStyle/>
          <a:p>
            <a:pPr marL="0" indent="0">
              <a:buNone/>
            </a:pPr>
            <a:r>
              <a:rPr lang="en-US" dirty="0"/>
              <a:t>Exposure to noise:</a:t>
            </a:r>
          </a:p>
        </p:txBody>
      </p:sp>
    </p:spTree>
    <p:extLst>
      <p:ext uri="{BB962C8B-B14F-4D97-AF65-F5344CB8AC3E}">
        <p14:creationId xmlns:p14="http://schemas.microsoft.com/office/powerpoint/2010/main" val="15461724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78723" y="5715000"/>
            <a:ext cx="2358467" cy="215444"/>
          </a:xfrm>
          <a:prstGeom prst="rect">
            <a:avLst/>
          </a:prstGeom>
          <a:noFill/>
        </p:spPr>
        <p:txBody>
          <a:bodyPr wrap="square" rtlCol="0">
            <a:spAutoFit/>
          </a:bodyPr>
          <a:lstStyle/>
          <a:p>
            <a:pPr algn="r"/>
            <a:r>
              <a:rPr lang="en-US" sz="800" dirty="0" smtClean="0"/>
              <a:t>Source: OSHA</a:t>
            </a:r>
            <a:endParaRPr lang="en-US" sz="800" dirty="0"/>
          </a:p>
        </p:txBody>
      </p:sp>
      <p:sp>
        <p:nvSpPr>
          <p:cNvPr id="3" name="Title 2"/>
          <p:cNvSpPr>
            <a:spLocks noGrp="1"/>
          </p:cNvSpPr>
          <p:nvPr>
            <p:ph type="title"/>
          </p:nvPr>
        </p:nvSpPr>
        <p:spPr>
          <a:xfrm>
            <a:off x="457200" y="152400"/>
            <a:ext cx="8229600" cy="1143000"/>
          </a:xfrm>
        </p:spPr>
        <p:txBody>
          <a:bodyPr/>
          <a:lstStyle/>
          <a:p>
            <a:r>
              <a:rPr lang="en-US" dirty="0"/>
              <a:t>Physical Hazards and Controls</a:t>
            </a:r>
            <a:br>
              <a:rPr lang="en-US" dirty="0"/>
            </a:br>
            <a:endParaRPr lang="en-US" dirty="0"/>
          </a:p>
        </p:txBody>
      </p:sp>
      <p:sp>
        <p:nvSpPr>
          <p:cNvPr id="4" name="Content Placeholder 3"/>
          <p:cNvSpPr>
            <a:spLocks noGrp="1"/>
          </p:cNvSpPr>
          <p:nvPr>
            <p:ph sz="half" idx="1"/>
          </p:nvPr>
        </p:nvSpPr>
        <p:spPr>
          <a:xfrm>
            <a:off x="744016" y="1149275"/>
            <a:ext cx="4038600" cy="4572000"/>
          </a:xfrm>
        </p:spPr>
        <p:txBody>
          <a:bodyPr/>
          <a:lstStyle/>
          <a:p>
            <a:r>
              <a:rPr lang="en-US" b="1" dirty="0">
                <a:ea typeface="Tahoma" panose="020B0604030504040204" pitchFamily="34" charset="0"/>
              </a:rPr>
              <a:t>Noise – </a:t>
            </a:r>
            <a:r>
              <a:rPr lang="en-US" dirty="0">
                <a:ea typeface="Tahoma" panose="020B0604030504040204" pitchFamily="34" charset="0"/>
              </a:rPr>
              <a:t>prolonged exposures to </a:t>
            </a:r>
            <a:br>
              <a:rPr lang="en-US" dirty="0">
                <a:ea typeface="Tahoma" panose="020B0604030504040204" pitchFamily="34" charset="0"/>
              </a:rPr>
            </a:br>
            <a:r>
              <a:rPr lang="en-US" dirty="0">
                <a:ea typeface="Tahoma" panose="020B0604030504040204" pitchFamily="34" charset="0"/>
              </a:rPr>
              <a:t>85 dB can lead to hearing loss</a:t>
            </a:r>
          </a:p>
          <a:p>
            <a:endParaRPr lang="en-US" dirty="0"/>
          </a:p>
        </p:txBody>
      </p:sp>
      <p:pic>
        <p:nvPicPr>
          <p:cNvPr id="7" name="Content Placeholder 6" title="Noise"/>
          <p:cNvPicPr>
            <a:picLocks noGrp="1" noChangeAspect="1"/>
          </p:cNvPicPr>
          <p:nvPr>
            <p:ph sz="half" idx="2"/>
          </p:nvPr>
        </p:nvPicPr>
        <p:blipFill>
          <a:blip r:embed="rId3"/>
          <a:stretch>
            <a:fillRect/>
          </a:stretch>
        </p:blipFill>
        <p:spPr>
          <a:xfrm>
            <a:off x="4835508" y="1143000"/>
            <a:ext cx="3516922" cy="4572000"/>
          </a:xfrm>
          <a:prstGeom prst="rect">
            <a:avLst/>
          </a:prstGeom>
        </p:spPr>
      </p:pic>
    </p:spTree>
    <p:extLst>
      <p:ext uri="{BB962C8B-B14F-4D97-AF65-F5344CB8AC3E}">
        <p14:creationId xmlns:p14="http://schemas.microsoft.com/office/powerpoint/2010/main" val="1090240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5659360"/>
            <a:ext cx="6858000" cy="400110"/>
          </a:xfrm>
          <a:prstGeom prst="rect">
            <a:avLst/>
          </a:prstGeom>
        </p:spPr>
        <p:txBody>
          <a:bodyPr wrap="square">
            <a:spAutoFit/>
          </a:bodyPr>
          <a:lstStyle/>
          <a:p>
            <a:pPr algn="ctr"/>
            <a:r>
              <a:rPr lang="en-US"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Eliminate or substitute hazard, whenever feasible</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ight Arrow 9" title="Protection against noise"/>
          <p:cNvSpPr/>
          <p:nvPr/>
        </p:nvSpPr>
        <p:spPr>
          <a:xfrm>
            <a:off x="1449956" y="5429261"/>
            <a:ext cx="6167887" cy="2300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title="Protection against noise"/>
          <p:cNvGraphicFramePr>
            <a:graphicFrameLocks noGrp="1"/>
          </p:cNvGraphicFramePr>
          <p:nvPr>
            <p:extLst>
              <p:ext uri="{D42A27DB-BD31-4B8C-83A1-F6EECF244321}">
                <p14:modId xmlns:p14="http://schemas.microsoft.com/office/powerpoint/2010/main" val="1314792341"/>
              </p:ext>
            </p:extLst>
          </p:nvPr>
        </p:nvGraphicFramePr>
        <p:xfrm>
          <a:off x="495300" y="1600200"/>
          <a:ext cx="8153400" cy="3732709"/>
        </p:xfrm>
        <a:graphic>
          <a:graphicData uri="http://schemas.openxmlformats.org/drawingml/2006/table">
            <a:tbl>
              <a:tblPr firstRow="1" bandRow="1"/>
              <a:tblGrid>
                <a:gridCol w="3295934">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190466">
                  <a:extLst>
                    <a:ext uri="{9D8B030D-6E8A-4147-A177-3AD203B41FA5}">
                      <a16:colId xmlns:a16="http://schemas.microsoft.com/office/drawing/2014/main" val="20002"/>
                    </a:ext>
                  </a:extLst>
                </a:gridCol>
              </a:tblGrid>
              <a:tr h="5932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Engineering</a:t>
                      </a:r>
                      <a:r>
                        <a:rPr lang="en-US" sz="2200" baseline="0" dirty="0" smtClean="0">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Administrative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200" dirty="0" smtClean="0">
                          <a:latin typeface="Tahoma" panose="020B0604030504040204" pitchFamily="34" charset="0"/>
                          <a:ea typeface="Tahoma" panose="020B0604030504040204" pitchFamily="34" charset="0"/>
                          <a:cs typeface="Tahoma" panose="020B0604030504040204" pitchFamily="34" charset="0"/>
                        </a:rPr>
                        <a:t>PPE</a:t>
                      </a:r>
                      <a:endParaRPr lang="en-US" sz="220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0000"/>
                  </a:ext>
                </a:extLst>
              </a:tr>
              <a:tr h="89029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Use</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low-noise tools and machinery</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Place a barrier between noise source and worker</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Enclose or isolate noise</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Weld parts rather than rivet</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acoustical materials</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Install silencers, mufflers, or baffles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Increase distance between source and worker</a:t>
                      </a:r>
                    </a:p>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Alter work schedule</a:t>
                      </a:r>
                      <a:endPar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Limit time of noise exposure</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Provide quiet areas for breaks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Ear plugs</a:t>
                      </a:r>
                    </a:p>
                    <a:p>
                      <a:pPr marL="342900" indent="-342900" algn="l">
                        <a:buFont typeface="Arial" panose="020B0604020202020204" pitchFamily="34" charset="0"/>
                        <a:buChar cha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Ear</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muffs</a:t>
                      </a:r>
                    </a:p>
                    <a:p>
                      <a:pPr marL="342900" indent="-342900" algn="l">
                        <a:buFont typeface="Arial" panose="020B0604020202020204" pitchFamily="34" charset="0"/>
                        <a:buChar char="•"/>
                      </a:pP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Hearing bands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304800" y="130749"/>
            <a:ext cx="8229600" cy="783651"/>
          </a:xfrm>
        </p:spPr>
        <p:txBody>
          <a:bodyPr/>
          <a:lstStyle/>
          <a:p>
            <a:r>
              <a:rPr lang="en-US" dirty="0" smtClean="0"/>
              <a:t>Physical Hazards and Controls</a:t>
            </a:r>
            <a:endParaRPr lang="en-US" dirty="0"/>
          </a:p>
        </p:txBody>
      </p:sp>
      <p:sp>
        <p:nvSpPr>
          <p:cNvPr id="3" name="Content Placeholder 2"/>
          <p:cNvSpPr>
            <a:spLocks noGrp="1"/>
          </p:cNvSpPr>
          <p:nvPr>
            <p:ph idx="1"/>
          </p:nvPr>
        </p:nvSpPr>
        <p:spPr>
          <a:xfrm>
            <a:off x="484542" y="1010752"/>
            <a:ext cx="7315200" cy="1066800"/>
          </a:xfrm>
        </p:spPr>
        <p:txBody>
          <a:bodyPr/>
          <a:lstStyle/>
          <a:p>
            <a:pPr marL="0" indent="0">
              <a:buNone/>
            </a:pPr>
            <a:r>
              <a:rPr lang="en-US" dirty="0"/>
              <a:t>Protection against noise:</a:t>
            </a:r>
          </a:p>
          <a:p>
            <a:pPr marL="0" indent="0">
              <a:buNone/>
            </a:pPr>
            <a:endParaRPr lang="en-US" dirty="0"/>
          </a:p>
        </p:txBody>
      </p:sp>
    </p:spTree>
    <p:extLst>
      <p:ext uri="{BB962C8B-B14F-4D97-AF65-F5344CB8AC3E}">
        <p14:creationId xmlns:p14="http://schemas.microsoft.com/office/powerpoint/2010/main" val="96306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Hazards and Controls</a:t>
            </a:r>
            <a:endParaRPr lang="en-US" dirty="0"/>
          </a:p>
        </p:txBody>
      </p:sp>
      <p:sp>
        <p:nvSpPr>
          <p:cNvPr id="14" name="Content Placeholder 2"/>
          <p:cNvSpPr>
            <a:spLocks noGrp="1"/>
          </p:cNvSpPr>
          <p:nvPr>
            <p:ph idx="1"/>
          </p:nvPr>
        </p:nvSpPr>
        <p:spPr>
          <a:xfrm>
            <a:off x="685800" y="1181099"/>
            <a:ext cx="7315200" cy="4495801"/>
          </a:xfrm>
        </p:spPr>
        <p:txBody>
          <a:bodyPr>
            <a:normAutofit/>
          </a:bodyPr>
          <a:lstStyle/>
          <a:p>
            <a:r>
              <a:rPr lang="en-US" sz="2800" dirty="0" smtClean="0"/>
              <a:t>When to wear hearing protection</a:t>
            </a:r>
          </a:p>
          <a:p>
            <a:pPr lvl="1"/>
            <a:r>
              <a:rPr lang="en-US" sz="2400" dirty="0" smtClean="0"/>
              <a:t>Noise or sound level exceeds 90 </a:t>
            </a:r>
            <a:r>
              <a:rPr lang="en-US" sz="2400" dirty="0" err="1" smtClean="0"/>
              <a:t>dBA</a:t>
            </a:r>
            <a:r>
              <a:rPr lang="en-US" sz="2400" dirty="0" smtClean="0"/>
              <a:t> (OSHA)</a:t>
            </a:r>
          </a:p>
          <a:p>
            <a:pPr lvl="1"/>
            <a:r>
              <a:rPr lang="en-US" sz="2400" dirty="0" smtClean="0"/>
              <a:t>Recommended when exceeds 85 </a:t>
            </a:r>
            <a:r>
              <a:rPr lang="en-US" sz="2400" dirty="0" err="1" smtClean="0"/>
              <a:t>dBA</a:t>
            </a:r>
            <a:r>
              <a:rPr lang="en-US" sz="2400" dirty="0" smtClean="0"/>
              <a:t> (NIOSH)</a:t>
            </a:r>
            <a:r>
              <a:rPr lang="en-US" sz="2000" dirty="0" smtClean="0"/>
              <a:t/>
            </a:r>
            <a:br>
              <a:rPr lang="en-US" sz="2000" dirty="0" smtClean="0"/>
            </a:br>
            <a:endParaRPr lang="en-US" sz="2000" dirty="0" smtClean="0"/>
          </a:p>
          <a:p>
            <a:r>
              <a:rPr lang="en-US" sz="2800" dirty="0" smtClean="0"/>
              <a:t>What to wear</a:t>
            </a:r>
            <a:endParaRPr lang="en-US" sz="2800" dirty="0"/>
          </a:p>
          <a:p>
            <a:pPr lvl="1"/>
            <a:r>
              <a:rPr lang="en-US" sz="2400" dirty="0" smtClean="0"/>
              <a:t>Personal comfort preference</a:t>
            </a:r>
          </a:p>
          <a:p>
            <a:pPr lvl="1"/>
            <a:r>
              <a:rPr lang="en-US" sz="2400" dirty="0" smtClean="0"/>
              <a:t>Long-term/Single use (plugs)</a:t>
            </a:r>
          </a:p>
          <a:p>
            <a:pPr lvl="1"/>
            <a:r>
              <a:rPr lang="en-US" sz="2400" dirty="0" smtClean="0"/>
              <a:t>Short-term/On and off (muffs)</a:t>
            </a:r>
          </a:p>
          <a:p>
            <a:pPr lvl="1"/>
            <a:r>
              <a:rPr lang="en-US" sz="2400" dirty="0" smtClean="0"/>
              <a:t>Consider NRR</a:t>
            </a:r>
            <a:endParaRPr lang="en-US" sz="2400" dirty="0"/>
          </a:p>
        </p:txBody>
      </p:sp>
      <p:pic>
        <p:nvPicPr>
          <p:cNvPr id="7170" name="Picture 2" descr="For problems with accessibility in using figures, illustrations in this document, please contact the Directorate of Technical Support and Emergency Management at (202) 693-2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504" y="4424794"/>
            <a:ext cx="2436421" cy="16081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43175" y="5835878"/>
            <a:ext cx="2358467" cy="215444"/>
          </a:xfrm>
          <a:prstGeom prst="rect">
            <a:avLst/>
          </a:prstGeom>
          <a:noFill/>
        </p:spPr>
        <p:txBody>
          <a:bodyPr wrap="square" rtlCol="0">
            <a:spAutoFit/>
          </a:bodyPr>
          <a:lstStyle/>
          <a:p>
            <a:pPr algn="r"/>
            <a:r>
              <a:rPr lang="en-US" sz="800" dirty="0" smtClean="0"/>
              <a:t>Source of photos: OSHA</a:t>
            </a:r>
            <a:endParaRPr lang="en-US" sz="800" dirty="0"/>
          </a:p>
        </p:txBody>
      </p:sp>
      <p:pic>
        <p:nvPicPr>
          <p:cNvPr id="7172" name="Picture 4" descr="For problems with accessibility in using figures, illustrations in this document, please contact the Directorate of Technical Support and Emergency Management at (202) 693-23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486525" y="2729344"/>
            <a:ext cx="2057400" cy="152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68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2"/>
          <p:cNvSpPr>
            <a:spLocks noGrp="1" noChangeArrowheads="1"/>
          </p:cNvSpPr>
          <p:nvPr>
            <p:ph type="title"/>
          </p:nvPr>
        </p:nvSpPr>
        <p:spPr>
          <a:xfrm>
            <a:off x="457200" y="152400"/>
            <a:ext cx="8229600" cy="667739"/>
          </a:xfrm>
        </p:spPr>
        <p:txBody>
          <a:bodyPr/>
          <a:lstStyle/>
          <a:p>
            <a:r>
              <a:rPr lang="en-US" dirty="0"/>
              <a:t>Physical Hazards and </a:t>
            </a:r>
            <a:r>
              <a:rPr lang="en-US" dirty="0" smtClean="0"/>
              <a:t>Controls</a:t>
            </a:r>
            <a:endParaRPr lang="en-US" b="0" dirty="0" smtClean="0"/>
          </a:p>
        </p:txBody>
      </p:sp>
      <p:sp>
        <p:nvSpPr>
          <p:cNvPr id="4" name="Content Placeholder 3"/>
          <p:cNvSpPr>
            <a:spLocks noGrp="1"/>
          </p:cNvSpPr>
          <p:nvPr>
            <p:ph idx="1"/>
          </p:nvPr>
        </p:nvSpPr>
        <p:spPr>
          <a:xfrm>
            <a:off x="544186" y="1065183"/>
            <a:ext cx="7315200" cy="672071"/>
          </a:xfrm>
        </p:spPr>
        <p:txBody>
          <a:bodyPr/>
          <a:lstStyle/>
          <a:p>
            <a:pPr marL="0" indent="0">
              <a:buNone/>
            </a:pPr>
            <a:r>
              <a:rPr lang="en-US" dirty="0"/>
              <a:t>Dual hearing protection: </a:t>
            </a:r>
          </a:p>
        </p:txBody>
      </p:sp>
      <p:sp>
        <p:nvSpPr>
          <p:cNvPr id="281602" name="Slide Number Placeholder 4"/>
          <p:cNvSpPr>
            <a:spLocks noGrp="1"/>
          </p:cNvSpPr>
          <p:nvPr>
            <p:ph type="sldNum" sz="quarter" idx="4294967295"/>
          </p:nvPr>
        </p:nvSpPr>
        <p:spPr>
          <a:xfrm>
            <a:off x="7010400"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1ACF59-AD0F-437F-B448-592D7BA25795}" type="slidenum">
              <a:rPr lang="en-US" smtClean="0"/>
              <a:pPr eaLnBrk="1" hangingPunct="1"/>
              <a:t>57</a:t>
            </a:fld>
            <a:endParaRPr lang="en-US" smtClean="0"/>
          </a:p>
        </p:txBody>
      </p:sp>
      <p:pic>
        <p:nvPicPr>
          <p:cNvPr id="281604" name="Picture 4" descr="ear plug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889" t="17873" r="5874" b="12562"/>
          <a:stretch/>
        </p:blipFill>
        <p:spPr bwMode="auto">
          <a:xfrm>
            <a:off x="658813" y="1858758"/>
            <a:ext cx="1828800" cy="1295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81605" name="Picture 5" descr="ear muff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978" b="5300"/>
          <a:stretch/>
        </p:blipFill>
        <p:spPr bwMode="auto">
          <a:xfrm>
            <a:off x="5052743" y="1855468"/>
            <a:ext cx="1425575" cy="160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457200" y="3739180"/>
            <a:ext cx="3886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Formable Ear Plugs</a:t>
            </a:r>
          </a:p>
          <a:p>
            <a:pPr algn="ctr" eaLnBrk="1" hangingPunct="1"/>
            <a:r>
              <a:rPr lang="en-US" sz="2000" b="1" i="1" dirty="0"/>
              <a:t>Listed NRR = 29</a:t>
            </a:r>
          </a:p>
          <a:p>
            <a:pPr algn="ctr" eaLnBrk="1" hangingPunct="1"/>
            <a:r>
              <a:rPr lang="en-US" sz="2000" b="1" i="1" dirty="0"/>
              <a:t>Adjusted NRR (29 – 7) = </a:t>
            </a:r>
            <a:r>
              <a:rPr lang="en-US" sz="2000" b="1" i="1" dirty="0">
                <a:solidFill>
                  <a:srgbClr val="FF0000"/>
                </a:solidFill>
              </a:rPr>
              <a:t>22</a:t>
            </a:r>
            <a:endParaRPr lang="en-US" sz="2000" dirty="0">
              <a:solidFill>
                <a:srgbClr val="FF0000"/>
              </a:solidFill>
            </a:endParaRPr>
          </a:p>
        </p:txBody>
      </p:sp>
      <p:sp>
        <p:nvSpPr>
          <p:cNvPr id="281607" name="Text Box 7"/>
          <p:cNvSpPr txBox="1">
            <a:spLocks noChangeArrowheads="1"/>
          </p:cNvSpPr>
          <p:nvPr/>
        </p:nvSpPr>
        <p:spPr bwMode="auto">
          <a:xfrm>
            <a:off x="4681537" y="3661146"/>
            <a:ext cx="40052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i="1" dirty="0"/>
              <a:t>Earmuffs</a:t>
            </a:r>
          </a:p>
          <a:p>
            <a:pPr algn="ctr" eaLnBrk="1" hangingPunct="1"/>
            <a:r>
              <a:rPr lang="en-US" sz="2000" b="1" i="1" dirty="0"/>
              <a:t>Listed NRR = 16</a:t>
            </a:r>
          </a:p>
          <a:p>
            <a:pPr algn="ctr" eaLnBrk="1" hangingPunct="1"/>
            <a:r>
              <a:rPr lang="en-US" sz="2000" b="1" i="1" dirty="0"/>
              <a:t>Adjusted NRR for Dual Protection = </a:t>
            </a:r>
            <a:r>
              <a:rPr lang="en-US" sz="2000" b="1" i="1" dirty="0">
                <a:solidFill>
                  <a:srgbClr val="FF0000"/>
                </a:solidFill>
              </a:rPr>
              <a:t>5</a:t>
            </a:r>
            <a:endParaRPr lang="en-US" sz="2000" dirty="0">
              <a:solidFill>
                <a:srgbClr val="FF0000"/>
              </a:solidFill>
            </a:endParaRPr>
          </a:p>
        </p:txBody>
      </p:sp>
      <p:sp>
        <p:nvSpPr>
          <p:cNvPr id="281608" name="Text Box 8"/>
          <p:cNvSpPr txBox="1">
            <a:spLocks noChangeArrowheads="1"/>
          </p:cNvSpPr>
          <p:nvPr/>
        </p:nvSpPr>
        <p:spPr bwMode="auto">
          <a:xfrm>
            <a:off x="990600" y="5086119"/>
            <a:ext cx="7086600" cy="93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solidFill>
                  <a:srgbClr val="FF0000"/>
                </a:solidFill>
              </a:rPr>
              <a:t>22</a:t>
            </a:r>
            <a:r>
              <a:rPr lang="en-US" sz="2800" b="1" dirty="0" smtClean="0"/>
              <a:t> </a:t>
            </a:r>
            <a:r>
              <a:rPr lang="en-US" sz="2000" b="1" dirty="0" smtClean="0"/>
              <a:t>(adjusted NRR) </a:t>
            </a:r>
            <a:r>
              <a:rPr lang="en-US" sz="2800" b="1" dirty="0" smtClean="0"/>
              <a:t>+ </a:t>
            </a:r>
            <a:r>
              <a:rPr lang="en-US" sz="2800" b="1" dirty="0" smtClean="0">
                <a:solidFill>
                  <a:srgbClr val="FF0000"/>
                </a:solidFill>
              </a:rPr>
              <a:t>5</a:t>
            </a:r>
            <a:r>
              <a:rPr lang="en-US" sz="2800" b="1" dirty="0" smtClean="0"/>
              <a:t> </a:t>
            </a:r>
            <a:r>
              <a:rPr lang="en-US" sz="2000" b="1" dirty="0" smtClean="0"/>
              <a:t>(Dual Protection NRR) </a:t>
            </a:r>
            <a:r>
              <a:rPr lang="en-US" sz="2800" b="1" dirty="0"/>
              <a:t>= </a:t>
            </a:r>
            <a:r>
              <a:rPr lang="en-US" sz="2800" b="1" dirty="0" smtClean="0">
                <a:solidFill>
                  <a:srgbClr val="FF0000"/>
                </a:solidFill>
              </a:rPr>
              <a:t>27</a:t>
            </a:r>
            <a:endParaRPr lang="en-US" sz="2800" b="1" dirty="0">
              <a:solidFill>
                <a:srgbClr val="FF0000"/>
              </a:solidFill>
            </a:endParaRPr>
          </a:p>
        </p:txBody>
      </p:sp>
      <p:pic>
        <p:nvPicPr>
          <p:cNvPr id="281609" name="Picture 9" descr="single nr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9811" y="2138980"/>
            <a:ext cx="1831975" cy="1452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1610" name="Picture 10" descr="nrr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1258" y="2138980"/>
            <a:ext cx="1876353" cy="149474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1250" y="5903539"/>
            <a:ext cx="1765300" cy="215444"/>
          </a:xfrm>
          <a:prstGeom prst="rect">
            <a:avLst/>
          </a:prstGeom>
          <a:noFill/>
        </p:spPr>
        <p:txBody>
          <a:bodyPr wrap="square" rtlCol="0">
            <a:spAutoFit/>
          </a:bodyPr>
          <a:lstStyle/>
          <a:p>
            <a:pPr algn="ctr"/>
            <a:r>
              <a:rPr lang="en-US" sz="800" dirty="0" smtClean="0"/>
              <a:t>Source of graphics: OSHA </a:t>
            </a:r>
            <a:endParaRPr lang="en-US" sz="800" dirty="0"/>
          </a:p>
        </p:txBody>
      </p:sp>
      <p:sp>
        <p:nvSpPr>
          <p:cNvPr id="2" name="Donut 1" title="dual hearing protection"/>
          <p:cNvSpPr/>
          <p:nvPr/>
        </p:nvSpPr>
        <p:spPr>
          <a:xfrm>
            <a:off x="3138469" y="2170695"/>
            <a:ext cx="914400" cy="587402"/>
          </a:xfrm>
          <a:prstGeom prst="donut">
            <a:avLst>
              <a:gd name="adj" fmla="val 323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title="dual hearing protection"/>
          <p:cNvSpPr/>
          <p:nvPr/>
        </p:nvSpPr>
        <p:spPr>
          <a:xfrm>
            <a:off x="7305014" y="2172429"/>
            <a:ext cx="914400" cy="587402"/>
          </a:xfrm>
          <a:prstGeom prst="donut">
            <a:avLst>
              <a:gd name="adj" fmla="val 323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17638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91794"/>
          </a:xfrm>
        </p:spPr>
        <p:txBody>
          <a:bodyPr>
            <a:normAutofit/>
          </a:bodyPr>
          <a:lstStyle/>
          <a:p>
            <a:r>
              <a:rPr lang="en-US" dirty="0" smtClean="0"/>
              <a:t>Ergonomic Hazards and Controls</a:t>
            </a:r>
            <a:endParaRPr lang="en-US" dirty="0"/>
          </a:p>
        </p:txBody>
      </p:sp>
      <p:grpSp>
        <p:nvGrpSpPr>
          <p:cNvPr id="4" name="Group 3" title="ergonomic hazards and controls"/>
          <p:cNvGrpSpPr/>
          <p:nvPr/>
        </p:nvGrpSpPr>
        <p:grpSpPr>
          <a:xfrm>
            <a:off x="725467" y="1043897"/>
            <a:ext cx="7757936" cy="5078903"/>
            <a:chOff x="725467" y="1043897"/>
            <a:chExt cx="7757936" cy="5078903"/>
          </a:xfrm>
        </p:grpSpPr>
        <p:sp>
          <p:nvSpPr>
            <p:cNvPr id="36" name="TextBox 35"/>
            <p:cNvSpPr txBox="1"/>
            <p:nvPr/>
          </p:nvSpPr>
          <p:spPr>
            <a:xfrm>
              <a:off x="3707768" y="5907356"/>
              <a:ext cx="1728464" cy="215444"/>
            </a:xfrm>
            <a:prstGeom prst="rect">
              <a:avLst/>
            </a:prstGeom>
            <a:noFill/>
          </p:spPr>
          <p:txBody>
            <a:bodyPr wrap="square" rtlCol="0">
              <a:spAutoFit/>
            </a:bodyPr>
            <a:lstStyle/>
            <a:p>
              <a:pPr algn="ctr"/>
              <a:r>
                <a:rPr lang="en-US" sz="800" dirty="0" smtClean="0"/>
                <a:t>Source of photos: OSHA</a:t>
              </a:r>
              <a:endParaRPr lang="en-US" sz="800" dirty="0"/>
            </a:p>
          </p:txBody>
        </p:sp>
        <p:grpSp>
          <p:nvGrpSpPr>
            <p:cNvPr id="3" name="Group 2"/>
            <p:cNvGrpSpPr/>
            <p:nvPr/>
          </p:nvGrpSpPr>
          <p:grpSpPr>
            <a:xfrm>
              <a:off x="5715000" y="1043897"/>
              <a:ext cx="2768403" cy="2022274"/>
              <a:chOff x="5410560" y="3487120"/>
              <a:chExt cx="3268544" cy="2227880"/>
            </a:xfrm>
          </p:grpSpPr>
          <p:pic>
            <p:nvPicPr>
              <p:cNvPr id="10" name="Picture 9" descr="PIC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560" y="3487120"/>
                <a:ext cx="3268544" cy="22278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7467600" y="4114800"/>
                <a:ext cx="610669" cy="685800"/>
              </a:xfrm>
              <a:prstGeom prst="rect">
                <a:avLst/>
              </a:prstGeom>
              <a:noFill/>
              <a:ln w="5715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grpSp>
        <p:pic>
          <p:nvPicPr>
            <p:cNvPr id="5" name="Picture 4" title="ergonomic hazards and controls"/>
            <p:cNvPicPr>
              <a:picLocks noChangeAspect="1"/>
            </p:cNvPicPr>
            <p:nvPr/>
          </p:nvPicPr>
          <p:blipFill>
            <a:blip r:embed="rId4"/>
            <a:stretch>
              <a:fillRect/>
            </a:stretch>
          </p:blipFill>
          <p:spPr>
            <a:xfrm>
              <a:off x="725467" y="3946954"/>
              <a:ext cx="2949421" cy="2068124"/>
            </a:xfrm>
            <a:prstGeom prst="rect">
              <a:avLst/>
            </a:prstGeom>
          </p:spPr>
        </p:pic>
        <p:pic>
          <p:nvPicPr>
            <p:cNvPr id="7" name="Picture 6" title="ergonomic hazards and contro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88" y="1051916"/>
              <a:ext cx="2552487" cy="2787316"/>
            </a:xfrm>
            <a:prstGeom prst="rect">
              <a:avLst/>
            </a:prstGeom>
          </p:spPr>
        </p:pic>
        <p:pic>
          <p:nvPicPr>
            <p:cNvPr id="12" name="Picture 11" title="ergonomic hazards and control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1371" y="3157579"/>
              <a:ext cx="2540000" cy="2857500"/>
            </a:xfrm>
            <a:prstGeom prst="rect">
              <a:avLst/>
            </a:prstGeom>
          </p:spPr>
        </p:pic>
        <p:pic>
          <p:nvPicPr>
            <p:cNvPr id="15" name="Picture 14" title="ergonomic hazards and contro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7522" y="3698439"/>
              <a:ext cx="1400556" cy="1864646"/>
            </a:xfrm>
            <a:prstGeom prst="rect">
              <a:avLst/>
            </a:prstGeom>
          </p:spPr>
        </p:pic>
        <p:pic>
          <p:nvPicPr>
            <p:cNvPr id="16" name="Picture 15" title="ergonomic hazards and control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4895" y="1295400"/>
              <a:ext cx="1451208" cy="2176812"/>
            </a:xfrm>
            <a:prstGeom prst="rect">
              <a:avLst/>
            </a:prstGeom>
          </p:spPr>
        </p:pic>
      </p:grpSp>
    </p:spTree>
    <p:extLst>
      <p:ext uri="{BB962C8B-B14F-4D97-AF65-F5344CB8AC3E}">
        <p14:creationId xmlns:p14="http://schemas.microsoft.com/office/powerpoint/2010/main" val="3286937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74821"/>
            <a:ext cx="7759374" cy="4495801"/>
          </a:xfrm>
        </p:spPr>
        <p:txBody>
          <a:bodyPr>
            <a:normAutofit/>
          </a:bodyPr>
          <a:lstStyle/>
          <a:p>
            <a:pPr marL="0" indent="0">
              <a:buNone/>
            </a:pPr>
            <a:r>
              <a:rPr lang="en-US" dirty="0" smtClean="0"/>
              <a:t>Effects of exposure to ergonomic hazards:</a:t>
            </a:r>
          </a:p>
          <a:p>
            <a:r>
              <a:rPr lang="en-US" sz="2800" dirty="0" smtClean="0"/>
              <a:t>Musculoskeletal Disorders (MSDs)</a:t>
            </a:r>
          </a:p>
          <a:p>
            <a:pPr lvl="1"/>
            <a:r>
              <a:rPr lang="en-US" sz="2400" dirty="0"/>
              <a:t>Exposure to </a:t>
            </a:r>
            <a:r>
              <a:rPr lang="en-US" sz="2400" dirty="0" smtClean="0"/>
              <a:t>ergonomic risk factors for </a:t>
            </a:r>
            <a:r>
              <a:rPr lang="en-US" sz="2400" dirty="0"/>
              <a:t>MSDs increases a worker's risk of </a:t>
            </a:r>
            <a:r>
              <a:rPr lang="en-US" sz="2400" dirty="0" smtClean="0"/>
              <a:t>injury</a:t>
            </a:r>
          </a:p>
          <a:p>
            <a:pPr lvl="2"/>
            <a:r>
              <a:rPr lang="en-US" sz="2000" dirty="0" smtClean="0"/>
              <a:t>Repetition</a:t>
            </a:r>
          </a:p>
          <a:p>
            <a:pPr lvl="2"/>
            <a:r>
              <a:rPr lang="en-US" sz="2000" dirty="0" smtClean="0"/>
              <a:t>High force</a:t>
            </a:r>
          </a:p>
          <a:p>
            <a:pPr lvl="2"/>
            <a:r>
              <a:rPr lang="en-US" sz="2000" dirty="0" smtClean="0"/>
              <a:t>Awkward postures </a:t>
            </a:r>
          </a:p>
          <a:p>
            <a:pPr lvl="1"/>
            <a:r>
              <a:rPr lang="en-US" sz="2400" dirty="0" smtClean="0"/>
              <a:t>Work-related </a:t>
            </a:r>
            <a:r>
              <a:rPr lang="en-US" sz="2400" dirty="0"/>
              <a:t>MSDs are among the </a:t>
            </a:r>
            <a:r>
              <a:rPr lang="en-US" sz="2400" dirty="0" smtClean="0"/>
              <a:t/>
            </a:r>
            <a:br>
              <a:rPr lang="en-US" sz="2400" dirty="0" smtClean="0"/>
            </a:br>
            <a:r>
              <a:rPr lang="en-US" sz="2400" dirty="0" smtClean="0"/>
              <a:t>most </a:t>
            </a:r>
            <a:r>
              <a:rPr lang="en-US" sz="2400" dirty="0"/>
              <a:t>frequently reported causes </a:t>
            </a:r>
            <a:r>
              <a:rPr lang="en-US" sz="2400" dirty="0" smtClean="0"/>
              <a:t/>
            </a:r>
            <a:br>
              <a:rPr lang="en-US" sz="2400" dirty="0" smtClean="0"/>
            </a:br>
            <a:r>
              <a:rPr lang="en-US" sz="2400" dirty="0" smtClean="0"/>
              <a:t>of lost </a:t>
            </a:r>
            <a:r>
              <a:rPr lang="en-US" sz="2400" dirty="0"/>
              <a:t>or restricted work time.</a:t>
            </a:r>
          </a:p>
        </p:txBody>
      </p:sp>
      <p:sp>
        <p:nvSpPr>
          <p:cNvPr id="14" name="TextBox 13"/>
          <p:cNvSpPr txBox="1"/>
          <p:nvPr/>
        </p:nvSpPr>
        <p:spPr>
          <a:xfrm>
            <a:off x="6477000" y="5798770"/>
            <a:ext cx="2151664" cy="221030"/>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pic>
        <p:nvPicPr>
          <p:cNvPr id="6" name="Picture 5" descr="muscle ache"/>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6324600" y="3047999"/>
            <a:ext cx="2304064" cy="27507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28600" y="152400"/>
            <a:ext cx="8686800" cy="1143000"/>
          </a:xfrm>
        </p:spPr>
        <p:txBody>
          <a:bodyPr>
            <a:normAutofit/>
          </a:bodyPr>
          <a:lstStyle/>
          <a:p>
            <a:r>
              <a:rPr lang="en-US" dirty="0" smtClean="0"/>
              <a:t>Ergonomic Hazards and Controls</a:t>
            </a:r>
            <a:endParaRPr lang="en-US" dirty="0"/>
          </a:p>
        </p:txBody>
      </p:sp>
    </p:spTree>
    <p:extLst>
      <p:ext uri="{BB962C8B-B14F-4D97-AF65-F5344CB8AC3E}">
        <p14:creationId xmlns:p14="http://schemas.microsoft.com/office/powerpoint/2010/main" val="10647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Chemical Hazards and Controls</a:t>
            </a:r>
            <a:endParaRPr lang="en-US" dirty="0"/>
          </a:p>
        </p:txBody>
      </p:sp>
      <p:sp>
        <p:nvSpPr>
          <p:cNvPr id="40" name="TextBox 39"/>
          <p:cNvSpPr txBox="1"/>
          <p:nvPr/>
        </p:nvSpPr>
        <p:spPr>
          <a:xfrm>
            <a:off x="756876" y="3938434"/>
            <a:ext cx="2483130" cy="369332"/>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Welding fumes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6534492" y="3389261"/>
            <a:ext cx="1921328" cy="369332"/>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Spraying mist</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7" name="Content Placeholder 2"/>
          <p:cNvSpPr>
            <a:spLocks noGrp="1"/>
          </p:cNvSpPr>
          <p:nvPr>
            <p:ph idx="1"/>
          </p:nvPr>
        </p:nvSpPr>
        <p:spPr>
          <a:xfrm>
            <a:off x="938488" y="1073673"/>
            <a:ext cx="5030996" cy="2821499"/>
          </a:xfrm>
        </p:spPr>
        <p:txBody>
          <a:bodyPr>
            <a:normAutofit/>
          </a:bodyPr>
          <a:lstStyle/>
          <a:p>
            <a:pPr marL="0" indent="0">
              <a:buNone/>
            </a:pPr>
            <a:r>
              <a:rPr lang="en-US" dirty="0" smtClean="0"/>
              <a:t>Forms</a:t>
            </a:r>
          </a:p>
          <a:p>
            <a:r>
              <a:rPr lang="en-US" sz="2800" dirty="0" smtClean="0"/>
              <a:t>Solids</a:t>
            </a:r>
            <a:endParaRPr lang="en-US" sz="2800" dirty="0"/>
          </a:p>
          <a:p>
            <a:r>
              <a:rPr lang="en-US" sz="2800" dirty="0" smtClean="0"/>
              <a:t>Liquids</a:t>
            </a:r>
            <a:endParaRPr lang="en-US" sz="2800" dirty="0"/>
          </a:p>
          <a:p>
            <a:r>
              <a:rPr lang="en-US" sz="2800" dirty="0" smtClean="0"/>
              <a:t>Gases </a:t>
            </a:r>
            <a:r>
              <a:rPr lang="en-US" sz="2800" dirty="0"/>
              <a:t>and </a:t>
            </a:r>
            <a:r>
              <a:rPr lang="en-US" sz="2800" dirty="0" smtClean="0"/>
              <a:t>vapors</a:t>
            </a:r>
          </a:p>
          <a:p>
            <a:r>
              <a:rPr lang="en-US" sz="2800" dirty="0" smtClean="0"/>
              <a:t>Aerosols - dust, mist, fumes</a:t>
            </a:r>
          </a:p>
        </p:txBody>
      </p:sp>
      <p:sp>
        <p:nvSpPr>
          <p:cNvPr id="29" name="TextBox 28"/>
          <p:cNvSpPr txBox="1"/>
          <p:nvPr/>
        </p:nvSpPr>
        <p:spPr>
          <a:xfrm>
            <a:off x="4114800" y="1002543"/>
            <a:ext cx="2711790" cy="646331"/>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Multiple chemical hazards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3799602" y="3912799"/>
            <a:ext cx="2291948" cy="369332"/>
          </a:xfrm>
          <a:prstGeom prst="rect">
            <a:avLst/>
          </a:prstGeom>
          <a:noFill/>
        </p:spPr>
        <p:txBody>
          <a:bodyPr wrap="square" rtlCol="0">
            <a:spAutoFit/>
          </a:bodyPr>
          <a:lstStyle/>
          <a:p>
            <a:pPr algn="ct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Dust particulates</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title="chemical hazards and controls"/>
          <p:cNvPicPr>
            <a:picLocks noChangeAspect="1"/>
          </p:cNvPicPr>
          <p:nvPr/>
        </p:nvPicPr>
        <p:blipFill>
          <a:blip r:embed="rId3"/>
          <a:stretch>
            <a:fillRect/>
          </a:stretch>
        </p:blipFill>
        <p:spPr>
          <a:xfrm>
            <a:off x="6571458" y="1073673"/>
            <a:ext cx="1761970" cy="1981200"/>
          </a:xfrm>
          <a:prstGeom prst="rect">
            <a:avLst/>
          </a:prstGeom>
          <a:ln w="12700">
            <a:solidFill>
              <a:schemeClr val="tx1"/>
            </a:solidFill>
          </a:ln>
        </p:spPr>
      </p:pic>
      <p:pic>
        <p:nvPicPr>
          <p:cNvPr id="17" name="Picture 16" descr="worker expos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5337" y="4301573"/>
            <a:ext cx="2260478" cy="160050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descr="stainless weld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8489" y="4299758"/>
            <a:ext cx="2301517" cy="16041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descr="spray painte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4001"/>
          <a:stretch/>
        </p:blipFill>
        <p:spPr bwMode="auto">
          <a:xfrm>
            <a:off x="6651146" y="3758593"/>
            <a:ext cx="1688021" cy="217651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815337" y="5973208"/>
            <a:ext cx="1504924"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392186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r>
              <a:rPr lang="en-US" dirty="0" smtClean="0"/>
              <a:t>Ergonomic Hazards and Controls</a:t>
            </a:r>
            <a:endParaRPr lang="en-US" dirty="0"/>
          </a:p>
        </p:txBody>
      </p:sp>
      <p:sp>
        <p:nvSpPr>
          <p:cNvPr id="34" name="Content Placeholder 2"/>
          <p:cNvSpPr>
            <a:spLocks noGrp="1"/>
          </p:cNvSpPr>
          <p:nvPr>
            <p:ph idx="1"/>
          </p:nvPr>
        </p:nvSpPr>
        <p:spPr>
          <a:xfrm>
            <a:off x="502419" y="1068406"/>
            <a:ext cx="5008696" cy="4983163"/>
          </a:xfrm>
        </p:spPr>
        <p:txBody>
          <a:bodyPr/>
          <a:lstStyle/>
          <a:p>
            <a:pPr marL="0" indent="0">
              <a:buNone/>
            </a:pPr>
            <a:r>
              <a:rPr lang="en-US" sz="2800" dirty="0" smtClean="0"/>
              <a:t>Risk factors for MSDs:</a:t>
            </a:r>
          </a:p>
          <a:p>
            <a:r>
              <a:rPr lang="en-US" sz="2800" dirty="0" smtClean="0"/>
              <a:t>Overexertion</a:t>
            </a:r>
            <a:endParaRPr lang="en-US" sz="2000" dirty="0" smtClean="0"/>
          </a:p>
          <a:p>
            <a:r>
              <a:rPr lang="en-US" sz="2800" dirty="0" smtClean="0"/>
              <a:t>Repetitive tasks</a:t>
            </a:r>
            <a:endParaRPr lang="en-US" sz="2400" dirty="0" smtClean="0"/>
          </a:p>
          <a:p>
            <a:r>
              <a:rPr lang="en-US" sz="2800" dirty="0" smtClean="0"/>
              <a:t>Awkward posture/positions</a:t>
            </a:r>
          </a:p>
          <a:p>
            <a:r>
              <a:rPr lang="en-US" sz="2800" dirty="0" smtClean="0"/>
              <a:t>Localized pressure</a:t>
            </a:r>
            <a:endParaRPr lang="en-US" sz="2000" dirty="0" smtClean="0"/>
          </a:p>
          <a:p>
            <a:r>
              <a:rPr lang="en-US" sz="2800" dirty="0" smtClean="0"/>
              <a:t>Cold temperatures</a:t>
            </a:r>
          </a:p>
          <a:p>
            <a:r>
              <a:rPr lang="en-US" sz="2800" dirty="0" smtClean="0"/>
              <a:t>Vibration</a:t>
            </a:r>
          </a:p>
          <a:p>
            <a:r>
              <a:rPr lang="en-US" sz="2800" dirty="0" smtClean="0"/>
              <a:t>Combined exposure</a:t>
            </a:r>
            <a:endParaRPr lang="en-US" sz="2000" dirty="0"/>
          </a:p>
          <a:p>
            <a:pPr marL="457200" lvl="1" indent="0">
              <a:buNone/>
            </a:pPr>
            <a:endParaRPr lang="en-US" sz="1600" dirty="0"/>
          </a:p>
        </p:txBody>
      </p:sp>
      <p:grpSp>
        <p:nvGrpSpPr>
          <p:cNvPr id="3" name="Group 2" title="ergonomic hazards and controls"/>
          <p:cNvGrpSpPr/>
          <p:nvPr/>
        </p:nvGrpSpPr>
        <p:grpSpPr>
          <a:xfrm>
            <a:off x="5100229" y="1279358"/>
            <a:ext cx="3686984" cy="4772211"/>
            <a:chOff x="5100229" y="1279358"/>
            <a:chExt cx="3686984" cy="4772211"/>
          </a:xfrm>
        </p:grpSpPr>
        <p:pic>
          <p:nvPicPr>
            <p:cNvPr id="5" name="Picture 4" title="ergonomic hazards and contr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229" y="4113237"/>
              <a:ext cx="2434322" cy="1830610"/>
            </a:xfrm>
            <a:prstGeom prst="rect">
              <a:avLst/>
            </a:prstGeom>
          </p:spPr>
        </p:pic>
        <p:pic>
          <p:nvPicPr>
            <p:cNvPr id="4" name="Picture 3" title="ergonomic hazards and control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77413" y="2422358"/>
              <a:ext cx="2209800" cy="2158296"/>
            </a:xfrm>
            <a:prstGeom prst="rect">
              <a:avLst/>
            </a:prstGeom>
          </p:spPr>
        </p:pic>
        <p:sp>
          <p:nvSpPr>
            <p:cNvPr id="36" name="TextBox 35"/>
            <p:cNvSpPr txBox="1"/>
            <p:nvPr/>
          </p:nvSpPr>
          <p:spPr>
            <a:xfrm>
              <a:off x="5952573" y="5836125"/>
              <a:ext cx="2834640" cy="215444"/>
            </a:xfrm>
            <a:prstGeom prst="rect">
              <a:avLst/>
            </a:prstGeom>
            <a:noFill/>
          </p:spPr>
          <p:txBody>
            <a:bodyPr wrap="square" rtlCol="0">
              <a:spAutoFit/>
            </a:bodyPr>
            <a:lstStyle/>
            <a:p>
              <a:pPr algn="r"/>
              <a:r>
                <a:rPr lang="en-US" sz="800" dirty="0" smtClean="0"/>
                <a:t>Source of photos: OSHA</a:t>
              </a:r>
              <a:endParaRPr lang="en-US" sz="800" dirty="0"/>
            </a:p>
          </p:txBody>
        </p:sp>
        <p:pic>
          <p:nvPicPr>
            <p:cNvPr id="9" name="Picture 8" descr="Pinch Block"/>
            <p:cNvPicPr>
              <a:picLocks noChangeAspect="1" noChangeArrowheads="1"/>
            </p:cNvPicPr>
            <p:nvPr/>
          </p:nvPicPr>
          <p:blipFill>
            <a:blip r:embed="rId5" cstate="print">
              <a:lum bright="6000" contrast="6000"/>
              <a:extLst>
                <a:ext uri="{28A0092B-C50C-407E-A947-70E740481C1C}">
                  <a14:useLocalDpi xmlns:a14="http://schemas.microsoft.com/office/drawing/2010/main" val="0"/>
                </a:ext>
              </a:extLst>
            </a:blip>
            <a:srcRect/>
            <a:stretch>
              <a:fillRect/>
            </a:stretch>
          </p:blipFill>
          <p:spPr bwMode="auto">
            <a:xfrm>
              <a:off x="5694496" y="1279358"/>
              <a:ext cx="1840055" cy="149504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9136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035279"/>
            <a:ext cx="8305800" cy="4527322"/>
          </a:xfrm>
        </p:spPr>
        <p:txBody>
          <a:bodyPr>
            <a:normAutofit/>
          </a:bodyPr>
          <a:lstStyle/>
          <a:p>
            <a:pPr marL="0" indent="0">
              <a:buNone/>
            </a:pPr>
            <a:r>
              <a:rPr lang="en-US" dirty="0" smtClean="0"/>
              <a:t>Protection against ergonomic hazards:</a:t>
            </a:r>
          </a:p>
          <a:p>
            <a:r>
              <a:rPr lang="en-US" dirty="0" smtClean="0"/>
              <a:t>Use ergonomically designed tools</a:t>
            </a:r>
          </a:p>
          <a:p>
            <a:r>
              <a:rPr lang="en-US" dirty="0" smtClean="0"/>
              <a:t>Use correct work practices</a:t>
            </a:r>
          </a:p>
          <a:p>
            <a:pPr lvl="1"/>
            <a:r>
              <a:rPr lang="en-US" dirty="0" smtClean="0"/>
              <a:t>Proper lifting techniques</a:t>
            </a:r>
          </a:p>
          <a:p>
            <a:r>
              <a:rPr lang="en-US" dirty="0" smtClean="0"/>
              <a:t>Ask for help when handling:</a:t>
            </a:r>
          </a:p>
          <a:p>
            <a:pPr lvl="1"/>
            <a:r>
              <a:rPr lang="en-US" sz="1600" dirty="0" smtClean="0"/>
              <a:t>Heavy loads</a:t>
            </a:r>
          </a:p>
          <a:p>
            <a:pPr lvl="1"/>
            <a:r>
              <a:rPr lang="en-US" sz="1600" dirty="0" smtClean="0"/>
              <a:t>Bulky/Awkward materials</a:t>
            </a:r>
          </a:p>
          <a:p>
            <a:r>
              <a:rPr lang="en-US" dirty="0" smtClean="0"/>
              <a:t>Properly fitting PPE</a:t>
            </a:r>
            <a:endParaRPr lang="en-US" dirty="0"/>
          </a:p>
          <a:p>
            <a:pPr lvl="1"/>
            <a:endParaRPr lang="en-US" dirty="0"/>
          </a:p>
        </p:txBody>
      </p:sp>
      <p:sp>
        <p:nvSpPr>
          <p:cNvPr id="8" name="Title 1"/>
          <p:cNvSpPr>
            <a:spLocks noGrp="1"/>
          </p:cNvSpPr>
          <p:nvPr>
            <p:ph type="title"/>
          </p:nvPr>
        </p:nvSpPr>
        <p:spPr>
          <a:xfrm>
            <a:off x="228600" y="152400"/>
            <a:ext cx="8686800" cy="1143000"/>
          </a:xfrm>
        </p:spPr>
        <p:txBody>
          <a:bodyPr>
            <a:normAutofit/>
          </a:bodyPr>
          <a:lstStyle/>
          <a:p>
            <a:r>
              <a:rPr lang="en-US" dirty="0" smtClean="0"/>
              <a:t>Ergonomic Hazards and Controls</a:t>
            </a:r>
            <a:endParaRPr lang="en-US" dirty="0"/>
          </a:p>
        </p:txBody>
      </p:sp>
      <p:pic>
        <p:nvPicPr>
          <p:cNvPr id="2" name="Picture 1" title="ergonomic hazards and controls"/>
          <p:cNvPicPr>
            <a:picLocks noChangeAspect="1"/>
          </p:cNvPicPr>
          <p:nvPr/>
        </p:nvPicPr>
        <p:blipFill>
          <a:blip r:embed="rId3"/>
          <a:stretch>
            <a:fillRect/>
          </a:stretch>
        </p:blipFill>
        <p:spPr>
          <a:xfrm>
            <a:off x="7176660" y="1581695"/>
            <a:ext cx="1547153" cy="4361905"/>
          </a:xfrm>
          <a:prstGeom prst="rect">
            <a:avLst/>
          </a:prstGeom>
        </p:spPr>
      </p:pic>
      <p:sp>
        <p:nvSpPr>
          <p:cNvPr id="9" name="TextBox 8"/>
          <p:cNvSpPr txBox="1"/>
          <p:nvPr/>
        </p:nvSpPr>
        <p:spPr>
          <a:xfrm>
            <a:off x="6572149" y="5943600"/>
            <a:ext cx="2151664" cy="221030"/>
          </a:xfrm>
          <a:prstGeom prst="rect">
            <a:avLst/>
          </a:prstGeom>
          <a:noFill/>
        </p:spPr>
        <p:txBody>
          <a:bodyPr wrap="square" rtlCol="0">
            <a:spAutoFit/>
          </a:bodyPr>
          <a:lstStyle/>
          <a:p>
            <a:pPr algn="r"/>
            <a:r>
              <a:rPr lang="en-US" sz="800" dirty="0"/>
              <a:t>Source: </a:t>
            </a:r>
            <a:r>
              <a:rPr lang="en-US" sz="800" dirty="0" smtClean="0"/>
              <a:t>NIOSH</a:t>
            </a:r>
            <a:endParaRPr lang="en-US" sz="800" dirty="0"/>
          </a:p>
        </p:txBody>
      </p:sp>
    </p:spTree>
    <p:extLst>
      <p:ext uri="{BB962C8B-B14F-4D97-AF65-F5344CB8AC3E}">
        <p14:creationId xmlns:p14="http://schemas.microsoft.com/office/powerpoint/2010/main" val="25634309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Discussion</a:t>
            </a:r>
            <a:endParaRPr lang="en-US" dirty="0"/>
          </a:p>
        </p:txBody>
      </p:sp>
      <p:sp>
        <p:nvSpPr>
          <p:cNvPr id="46083" name="Rectangle 3"/>
          <p:cNvSpPr>
            <a:spLocks noGrp="1" noChangeArrowheads="1"/>
          </p:cNvSpPr>
          <p:nvPr>
            <p:ph type="body" idx="1"/>
          </p:nvPr>
        </p:nvSpPr>
        <p:spPr>
          <a:xfrm>
            <a:off x="914400" y="1143000"/>
            <a:ext cx="7315200" cy="4495801"/>
          </a:xfrm>
        </p:spPr>
        <p:txBody>
          <a:bodyPr/>
          <a:lstStyle/>
          <a:p>
            <a:r>
              <a:rPr lang="en-US" dirty="0" smtClean="0"/>
              <a:t>What are examples of health </a:t>
            </a:r>
            <a:r>
              <a:rPr lang="en-US" dirty="0"/>
              <a:t>hazards </a:t>
            </a:r>
            <a:r>
              <a:rPr lang="en-US" dirty="0" smtClean="0"/>
              <a:t>at your worksite?</a:t>
            </a:r>
          </a:p>
          <a:p>
            <a:pPr marL="0" indent="0">
              <a:buNone/>
            </a:pPr>
            <a:endParaRPr lang="en-US" dirty="0"/>
          </a:p>
          <a:p>
            <a:r>
              <a:rPr lang="en-US" dirty="0"/>
              <a:t>How are they controlled?</a:t>
            </a:r>
          </a:p>
        </p:txBody>
      </p:sp>
    </p:spTree>
    <p:extLst>
      <p:ext uri="{BB962C8B-B14F-4D97-AF65-F5344CB8AC3E}">
        <p14:creationId xmlns:p14="http://schemas.microsoft.com/office/powerpoint/2010/main" val="2047356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a:pPr>
            <a:r>
              <a:rPr lang="en-US" dirty="0" smtClean="0"/>
              <a:t>Which of the following is an example of an industrial hygiene health hazard?</a:t>
            </a:r>
            <a:endParaRPr lang="en-US" dirty="0"/>
          </a:p>
          <a:p>
            <a:pPr marL="914400" lvl="1" indent="-514350">
              <a:buFont typeface="+mj-lt"/>
              <a:buAutoNum type="alphaLcPeriod"/>
            </a:pPr>
            <a:r>
              <a:rPr lang="en-US" dirty="0" smtClean="0"/>
              <a:t>Chemical hazards</a:t>
            </a:r>
            <a:endParaRPr lang="en-US" dirty="0"/>
          </a:p>
          <a:p>
            <a:pPr marL="914400" lvl="1" indent="-514350">
              <a:buFont typeface="+mj-lt"/>
              <a:buAutoNum type="alphaLcPeriod"/>
            </a:pPr>
            <a:r>
              <a:rPr lang="en-US" dirty="0" smtClean="0"/>
              <a:t>Economic hazards</a:t>
            </a:r>
          </a:p>
          <a:p>
            <a:pPr marL="914400" lvl="1" indent="-514350">
              <a:buFont typeface="+mj-lt"/>
              <a:buAutoNum type="alphaLcPeriod"/>
            </a:pPr>
            <a:r>
              <a:rPr lang="en-US" dirty="0" smtClean="0"/>
              <a:t>Electrical hazards</a:t>
            </a:r>
            <a:endParaRPr lang="en-US" dirty="0"/>
          </a:p>
          <a:p>
            <a:pPr marL="914400" lvl="1" indent="-514350">
              <a:buFont typeface="+mj-lt"/>
              <a:buAutoNum type="alphaLcPeriod"/>
            </a:pPr>
            <a:r>
              <a:rPr lang="en-US" dirty="0" smtClean="0"/>
              <a:t>Fall hazards</a:t>
            </a:r>
            <a:endParaRPr lang="en-US" dirty="0"/>
          </a:p>
        </p:txBody>
      </p:sp>
      <p:sp>
        <p:nvSpPr>
          <p:cNvPr id="7" name="Content Placeholder 2"/>
          <p:cNvSpPr txBox="1">
            <a:spLocks/>
          </p:cNvSpPr>
          <p:nvPr/>
        </p:nvSpPr>
        <p:spPr>
          <a:xfrm>
            <a:off x="457200" y="4648200"/>
            <a:ext cx="8229600" cy="98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smtClean="0"/>
              <a:t>Answer: </a:t>
            </a:r>
            <a:r>
              <a:rPr lang="en-US" sz="3200" b="1" dirty="0" smtClean="0">
                <a:solidFill>
                  <a:srgbClr val="FF0000"/>
                </a:solidFill>
              </a:rPr>
              <a:t>a. Chemical hazards</a:t>
            </a:r>
            <a:endParaRPr lang="en-US" sz="3200" b="1" dirty="0">
              <a:solidFill>
                <a:srgbClr val="FF0000"/>
              </a:solidFill>
            </a:endParaRPr>
          </a:p>
        </p:txBody>
      </p:sp>
    </p:spTree>
    <p:extLst>
      <p:ext uri="{BB962C8B-B14F-4D97-AF65-F5344CB8AC3E}">
        <p14:creationId xmlns:p14="http://schemas.microsoft.com/office/powerpoint/2010/main" val="158614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391400" cy="3048000"/>
          </a:xfrm>
        </p:spPr>
        <p:txBody>
          <a:bodyPr>
            <a:normAutofit lnSpcReduction="10000"/>
          </a:bodyPr>
          <a:lstStyle/>
          <a:p>
            <a:pPr marL="514350" indent="-514350">
              <a:buFont typeface="+mj-lt"/>
              <a:buAutoNum type="arabicPeriod" startAt="2"/>
            </a:pPr>
            <a:r>
              <a:rPr lang="en-US" dirty="0" smtClean="0"/>
              <a:t>Which of the following is an example of a physical </a:t>
            </a:r>
            <a:r>
              <a:rPr lang="en-US" dirty="0"/>
              <a:t>health </a:t>
            </a:r>
            <a:r>
              <a:rPr lang="en-US" dirty="0" smtClean="0"/>
              <a:t>hazard?</a:t>
            </a:r>
            <a:endParaRPr lang="en-US" dirty="0"/>
          </a:p>
          <a:p>
            <a:pPr marL="914400" lvl="1" indent="-514350">
              <a:buFont typeface="+mj-lt"/>
              <a:buAutoNum type="alphaLcPeriod"/>
            </a:pPr>
            <a:r>
              <a:rPr lang="en-US" dirty="0" smtClean="0"/>
              <a:t>Asbestos</a:t>
            </a:r>
            <a:endParaRPr lang="en-US" dirty="0"/>
          </a:p>
          <a:p>
            <a:pPr marL="914400" lvl="1" indent="-514350">
              <a:buFont typeface="+mj-lt"/>
              <a:buAutoNum type="alphaLcPeriod"/>
            </a:pPr>
            <a:r>
              <a:rPr lang="en-US" dirty="0" smtClean="0"/>
              <a:t>Noise</a:t>
            </a:r>
          </a:p>
          <a:p>
            <a:pPr marL="914400" lvl="1" indent="-514350">
              <a:buFont typeface="+mj-lt"/>
              <a:buAutoNum type="alphaLcPeriod"/>
            </a:pPr>
            <a:r>
              <a:rPr lang="en-US" dirty="0" smtClean="0"/>
              <a:t>Silica</a:t>
            </a:r>
            <a:endParaRPr lang="en-US" dirty="0"/>
          </a:p>
          <a:p>
            <a:pPr marL="914400" lvl="1" indent="-514350">
              <a:buFont typeface="+mj-lt"/>
              <a:buAutoNum type="alphaLcPeriod"/>
            </a:pPr>
            <a:r>
              <a:rPr lang="en-US" dirty="0" smtClean="0"/>
              <a:t>Lead</a:t>
            </a:r>
            <a:endParaRPr lang="en-US" dirty="0"/>
          </a:p>
        </p:txBody>
      </p:sp>
      <p:sp>
        <p:nvSpPr>
          <p:cNvPr id="7" name="Content Placeholder 2"/>
          <p:cNvSpPr txBox="1">
            <a:spLocks/>
          </p:cNvSpPr>
          <p:nvPr/>
        </p:nvSpPr>
        <p:spPr>
          <a:xfrm>
            <a:off x="457200" y="4648200"/>
            <a:ext cx="8229600" cy="98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smtClean="0"/>
              <a:t>Answer: </a:t>
            </a:r>
            <a:r>
              <a:rPr lang="en-US" sz="3200" b="1" dirty="0" smtClean="0">
                <a:solidFill>
                  <a:srgbClr val="FF0000"/>
                </a:solidFill>
              </a:rPr>
              <a:t>b. Noise</a:t>
            </a:r>
            <a:endParaRPr lang="en-US" sz="3200" b="1" dirty="0">
              <a:solidFill>
                <a:srgbClr val="FF0000"/>
              </a:solidFill>
            </a:endParaRPr>
          </a:p>
        </p:txBody>
      </p:sp>
      <p:sp>
        <p:nvSpPr>
          <p:cNvPr id="8" name="TextBox 7" title="knowledge check"/>
          <p:cNvSpPr txBox="1"/>
          <p:nvPr/>
        </p:nvSpPr>
        <p:spPr>
          <a:xfrm>
            <a:off x="-228600" y="4876800"/>
            <a:ext cx="7772400" cy="369332"/>
          </a:xfrm>
          <a:prstGeom prst="rect">
            <a:avLst/>
          </a:prstGeom>
          <a:noFill/>
        </p:spPr>
        <p:txBody>
          <a:bodyPr wrap="square" rtlCol="0">
            <a:spAutoFit/>
          </a:bodyPr>
          <a:lstStyle/>
          <a:p>
            <a:pPr marL="400050" lvl="1" algn="ct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88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143000"/>
            <a:ext cx="7315200" cy="3962400"/>
          </a:xfrm>
        </p:spPr>
        <p:txBody>
          <a:bodyPr>
            <a:normAutofit/>
          </a:bodyPr>
          <a:lstStyle/>
          <a:p>
            <a:pPr marL="514350" indent="-514350">
              <a:buFont typeface="+mj-lt"/>
              <a:buAutoNum type="arabicPeriod" startAt="3"/>
            </a:pPr>
            <a:r>
              <a:rPr lang="en-US" dirty="0" smtClean="0"/>
              <a:t>Which of the following controls is an example of an engineering control for protection against chemicals?</a:t>
            </a:r>
            <a:endParaRPr lang="en-US" dirty="0"/>
          </a:p>
          <a:p>
            <a:pPr marL="914400" lvl="1" indent="-514350">
              <a:buFont typeface="+mj-lt"/>
              <a:buAutoNum type="alphaLcPeriod"/>
            </a:pPr>
            <a:r>
              <a:rPr lang="en-US" dirty="0" smtClean="0"/>
              <a:t>Ventilation</a:t>
            </a:r>
            <a:endParaRPr lang="en-US" dirty="0"/>
          </a:p>
          <a:p>
            <a:pPr marL="914400" lvl="1" indent="-514350">
              <a:buFont typeface="+mj-lt"/>
              <a:buAutoNum type="alphaLcPeriod"/>
            </a:pPr>
            <a:r>
              <a:rPr lang="en-US" dirty="0" smtClean="0"/>
              <a:t>Respirators</a:t>
            </a:r>
            <a:endParaRPr lang="en-US" dirty="0"/>
          </a:p>
          <a:p>
            <a:pPr marL="914400" lvl="1" indent="-514350">
              <a:buFont typeface="+mj-lt"/>
              <a:buAutoNum type="alphaLcPeriod"/>
            </a:pPr>
            <a:r>
              <a:rPr lang="en-US" dirty="0" smtClean="0"/>
              <a:t>Training</a:t>
            </a:r>
          </a:p>
          <a:p>
            <a:pPr marL="914400" lvl="1" indent="-514350">
              <a:buFont typeface="+mj-lt"/>
              <a:buAutoNum type="alphaLcPeriod"/>
            </a:pPr>
            <a:r>
              <a:rPr lang="en-US" dirty="0" smtClean="0"/>
              <a:t>Signage </a:t>
            </a:r>
            <a:endParaRPr lang="en-US" dirty="0"/>
          </a:p>
          <a:p>
            <a:pPr marL="914400" lvl="1" indent="-514350">
              <a:buFont typeface="+mj-lt"/>
              <a:buAutoNum type="alphaLcPeriod"/>
            </a:pPr>
            <a:endParaRPr lang="en-US" dirty="0"/>
          </a:p>
        </p:txBody>
      </p:sp>
      <p:sp>
        <p:nvSpPr>
          <p:cNvPr id="7" name="Content Placeholder 2"/>
          <p:cNvSpPr txBox="1">
            <a:spLocks/>
          </p:cNvSpPr>
          <p:nvPr/>
        </p:nvSpPr>
        <p:spPr>
          <a:xfrm>
            <a:off x="1524000" y="4953000"/>
            <a:ext cx="6172200" cy="9226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None/>
            </a:pPr>
            <a:r>
              <a:rPr lang="en-US" sz="3200" b="1" dirty="0" smtClean="0"/>
              <a:t>Answer: </a:t>
            </a:r>
            <a:r>
              <a:rPr lang="en-US" sz="3200" b="1" dirty="0" smtClean="0">
                <a:solidFill>
                  <a:srgbClr val="FF0000"/>
                </a:solidFill>
              </a:rPr>
              <a:t>a. Ventilation</a:t>
            </a:r>
            <a:endParaRPr lang="en-US" sz="3200" b="1" dirty="0">
              <a:solidFill>
                <a:srgbClr val="FF0000"/>
              </a:solidFill>
            </a:endParaRPr>
          </a:p>
          <a:p>
            <a:pPr marL="400050" lvl="1" indent="0">
              <a:buNone/>
            </a:pPr>
            <a:endParaRPr lang="en-US" sz="3200" b="1" dirty="0"/>
          </a:p>
        </p:txBody>
      </p:sp>
    </p:spTree>
    <p:extLst>
      <p:ext uri="{BB962C8B-B14F-4D97-AF65-F5344CB8AC3E}">
        <p14:creationId xmlns:p14="http://schemas.microsoft.com/office/powerpoint/2010/main" val="17666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286000"/>
          </a:xfrm>
        </p:spPr>
        <p:txBody>
          <a:bodyPr/>
          <a:lstStyle/>
          <a:p>
            <a:r>
              <a:rPr lang="en-US" altLang="en-US" sz="6000" dirty="0">
                <a:solidFill>
                  <a:srgbClr val="002060"/>
                </a:solidFill>
              </a:rPr>
              <a:t>What questions do you have</a:t>
            </a:r>
            <a:r>
              <a:rPr lang="en-US" altLang="en-US" sz="6000" dirty="0" smtClean="0">
                <a:solidFill>
                  <a:srgbClr val="002060"/>
                </a:solidFill>
              </a:rPr>
              <a:t>?</a:t>
            </a:r>
            <a:endParaRPr lang="en-US" sz="6000" dirty="0"/>
          </a:p>
        </p:txBody>
      </p:sp>
      <p:sp>
        <p:nvSpPr>
          <p:cNvPr id="163843" name="Rectangle 3"/>
          <p:cNvSpPr>
            <a:spLocks noGrp="1" noChangeArrowheads="1"/>
          </p:cNvSpPr>
          <p:nvPr>
            <p:ph type="subTitle" idx="1"/>
          </p:nvPr>
        </p:nvSpPr>
        <p:spPr>
          <a:xfrm>
            <a:off x="685800" y="3429000"/>
            <a:ext cx="7772400" cy="1752600"/>
          </a:xfrm>
        </p:spPr>
        <p:txBody>
          <a:bodyPr/>
          <a:lstStyle/>
          <a:p>
            <a:pPr algn="ctr" eaLnBrk="1" hangingPunct="1">
              <a:buFont typeface="Wingdings" panose="05000000000000000000" pitchFamily="2" charset="2"/>
              <a:buNone/>
            </a:pPr>
            <a:r>
              <a:rPr lang="en-US" altLang="en-US" sz="6000" b="1" dirty="0" smtClean="0">
                <a:solidFill>
                  <a:srgbClr val="002060"/>
                </a:solidFill>
              </a:rPr>
              <a:t>Thank You!</a:t>
            </a:r>
            <a:r>
              <a:rPr lang="en-US" altLang="en-US" dirty="0" smtClean="0">
                <a:solidFill>
                  <a:srgbClr val="002060"/>
                </a:solidFill>
              </a:rPr>
              <a:t> </a:t>
            </a:r>
          </a:p>
        </p:txBody>
      </p:sp>
    </p:spTree>
    <p:extLst>
      <p:ext uri="{BB962C8B-B14F-4D97-AF65-F5344CB8AC3E}">
        <p14:creationId xmlns:p14="http://schemas.microsoft.com/office/powerpoint/2010/main" val="251488547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p:cTn id="7" dur="500" fill="hold"/>
                                        <p:tgtEl>
                                          <p:spTgt spid="163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43">
                                            <p:txEl>
                                              <p:pRg st="0" end="0"/>
                                            </p:txEl>
                                          </p:spTgt>
                                        </p:tgtEl>
                                        <p:attrNameLst>
                                          <p:attrName>ppt_h</p:attrName>
                                        </p:attrNameLst>
                                      </p:cBhvr>
                                      <p:tavLst>
                                        <p:tav tm="0">
                                          <p:val>
                                            <p:fltVal val="0"/>
                                          </p:val>
                                        </p:tav>
                                        <p:tav tm="100000">
                                          <p:val>
                                            <p:strVal val="#ppt_h"/>
                                          </p:val>
                                        </p:tav>
                                      </p:tavLst>
                                    </p:anim>
                                  </p:childTnLst>
                                </p:cTn>
                              </p:par>
                              <p:par>
                                <p:cTn id="9" presetID="23" presetClass="exit" presetSubtype="32" fill="hold" grpId="1" nodeType="withEffect">
                                  <p:stCondLst>
                                    <p:cond delay="0"/>
                                  </p:stCondLst>
                                  <p:childTnLst>
                                    <p:anim calcmode="lin" valueType="num">
                                      <p:cBhvr>
                                        <p:cTn id="10" dur="500" fill="hold"/>
                                        <p:tgtEl>
                                          <p:spTgt spid="163843">
                                            <p:txEl>
                                              <p:pRg st="0" end="0"/>
                                            </p:txEl>
                                          </p:spTgt>
                                        </p:tgtEl>
                                        <p:attrNameLst>
                                          <p:attrName>ppt_w</p:attrName>
                                        </p:attrNameLst>
                                      </p:cBhvr>
                                      <p:tavLst>
                                        <p:tav tm="0">
                                          <p:val>
                                            <p:strVal val="ppt_w"/>
                                          </p:val>
                                        </p:tav>
                                        <p:tav tm="100000">
                                          <p:val>
                                            <p:fltVal val="0"/>
                                          </p:val>
                                        </p:tav>
                                      </p:tavLst>
                                    </p:anim>
                                    <p:anim calcmode="lin" valueType="num">
                                      <p:cBhvr>
                                        <p:cTn id="11" dur="500" fill="hold"/>
                                        <p:tgtEl>
                                          <p:spTgt spid="163843">
                                            <p:txEl>
                                              <p:pRg st="0" end="0"/>
                                            </p:txEl>
                                          </p:spTgt>
                                        </p:tgtEl>
                                        <p:attrNameLst>
                                          <p:attrName>ppt_h</p:attrName>
                                        </p:attrNameLst>
                                      </p:cBhvr>
                                      <p:tavLst>
                                        <p:tav tm="0">
                                          <p:val>
                                            <p:strVal val="ppt_h"/>
                                          </p:val>
                                        </p:tav>
                                        <p:tav tm="100000">
                                          <p:val>
                                            <p:fltVal val="0"/>
                                          </p:val>
                                        </p:tav>
                                      </p:tavLst>
                                    </p:anim>
                                    <p:set>
                                      <p:cBhvr>
                                        <p:cTn id="12" dur="1" fill="hold">
                                          <p:stCondLst>
                                            <p:cond delay="499"/>
                                          </p:stCondLst>
                                        </p:cTn>
                                        <p:tgtEl>
                                          <p:spTgt spid="16384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P spid="163843"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Hazards and Controls</a:t>
            </a:r>
          </a:p>
        </p:txBody>
      </p:sp>
      <p:graphicFrame>
        <p:nvGraphicFramePr>
          <p:cNvPr id="13" name="Content Placeholder 12" title="health risks"/>
          <p:cNvGraphicFramePr>
            <a:graphicFrameLocks noGrp="1"/>
          </p:cNvGraphicFramePr>
          <p:nvPr>
            <p:ph sz="half" idx="1"/>
            <p:extLst>
              <p:ext uri="{D42A27DB-BD31-4B8C-83A1-F6EECF244321}">
                <p14:modId xmlns:p14="http://schemas.microsoft.com/office/powerpoint/2010/main" val="3160747904"/>
              </p:ext>
            </p:extLst>
          </p:nvPr>
        </p:nvGraphicFramePr>
        <p:xfrm>
          <a:off x="457200" y="1566661"/>
          <a:ext cx="8229600" cy="1706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Health Risks </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88D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Heart Ailments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Lung</a:t>
                      </a:r>
                      <a:r>
                        <a:rPr lang="en-US" sz="2000" baseline="0" dirty="0" smtClean="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Sterility</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CNS</a:t>
                      </a:r>
                      <a:r>
                        <a:rPr lang="en-US" sz="2000" baseline="0" dirty="0" smtClean="0">
                          <a:latin typeface="Tahoma" panose="020B0604030504040204" pitchFamily="34" charset="0"/>
                          <a:ea typeface="Tahoma" panose="020B0604030504040204" pitchFamily="34" charset="0"/>
                          <a:cs typeface="Tahoma" panose="020B0604030504040204" pitchFamily="34" charset="0"/>
                        </a:rPr>
                        <a:t> Damage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Kidney Damage</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Burns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Cancer</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Liver Damage</a:t>
                      </a: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Rashes</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marL="44873" marR="448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sz="half" idx="2"/>
          </p:nvPr>
        </p:nvSpPr>
        <p:spPr>
          <a:xfrm>
            <a:off x="457200" y="973606"/>
            <a:ext cx="8229599" cy="457200"/>
          </a:xfrm>
        </p:spPr>
        <p:txBody>
          <a:bodyPr/>
          <a:lstStyle/>
          <a:p>
            <a:pPr marL="0" indent="0">
              <a:buNone/>
            </a:pPr>
            <a:r>
              <a:rPr lang="en-US" dirty="0">
                <a:ea typeface="Tahoma" panose="020B0604030504040204" pitchFamily="34" charset="0"/>
              </a:rPr>
              <a:t>Effects of chemical exposures</a:t>
            </a:r>
            <a:r>
              <a:rPr lang="en-US" dirty="0" smtClean="0">
                <a:ea typeface="Tahoma" panose="020B0604030504040204" pitchFamily="34" charset="0"/>
              </a:rPr>
              <a:t>:</a:t>
            </a:r>
            <a:endParaRPr lang="en-US" dirty="0">
              <a:ea typeface="Tahoma" panose="020B0604030504040204" pitchFamily="34" charset="0"/>
            </a:endParaRPr>
          </a:p>
        </p:txBody>
      </p:sp>
      <p:graphicFrame>
        <p:nvGraphicFramePr>
          <p:cNvPr id="14" name="Content Placeholder 12" title="safety risks"/>
          <p:cNvGraphicFramePr>
            <a:graphicFrameLocks/>
          </p:cNvGraphicFramePr>
          <p:nvPr>
            <p:extLst>
              <p:ext uri="{D42A27DB-BD31-4B8C-83A1-F6EECF244321}">
                <p14:modId xmlns:p14="http://schemas.microsoft.com/office/powerpoint/2010/main" val="4144300185"/>
              </p:ext>
            </p:extLst>
          </p:nvPr>
        </p:nvGraphicFramePr>
        <p:xfrm>
          <a:off x="457200" y="3408947"/>
          <a:ext cx="8229600" cy="914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Safety Risks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370840">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Fire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Explosion</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ahoma" panose="020B0604030504040204" pitchFamily="34" charset="0"/>
                          <a:ea typeface="Tahoma" panose="020B0604030504040204" pitchFamily="34" charset="0"/>
                          <a:cs typeface="Tahoma" panose="020B0604030504040204" pitchFamily="34" charset="0"/>
                        </a:rPr>
                        <a:t>Corrosion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pic>
        <p:nvPicPr>
          <p:cNvPr id="9" name="Picture 8" descr="ruins metal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58753"/>
            <a:ext cx="2274562" cy="15179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deflagration venting action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91" y="4458753"/>
            <a:ext cx="2314791" cy="15179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19538" y="5868935"/>
            <a:ext cx="1504924"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303378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title="inhalation"/>
          <p:cNvGraphicFramePr>
            <a:graphicFrameLocks noGrp="1"/>
          </p:cNvGraphicFramePr>
          <p:nvPr>
            <p:extLst>
              <p:ext uri="{D42A27DB-BD31-4B8C-83A1-F6EECF244321}">
                <p14:modId xmlns:p14="http://schemas.microsoft.com/office/powerpoint/2010/main" val="4004340886"/>
              </p:ext>
            </p:extLst>
          </p:nvPr>
        </p:nvGraphicFramePr>
        <p:xfrm>
          <a:off x="914399" y="1741592"/>
          <a:ext cx="4880811" cy="701040"/>
        </p:xfrm>
        <a:graphic>
          <a:graphicData uri="http://schemas.openxmlformats.org/drawingml/2006/table">
            <a:tbl>
              <a:tblPr firstRow="1" bandRow="1">
                <a:tableStyleId>{5C22544A-7EE6-4342-B048-85BDC9FD1C3A}</a:tableStyleId>
              </a:tblPr>
              <a:tblGrid>
                <a:gridCol w="183281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Inhalation: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Breathed in </a:t>
                      </a:r>
                      <a:b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(most common route)</a:t>
                      </a:r>
                      <a:endParaRPr lang="en-US" sz="2000" dirty="0" smtClean="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5" name="Table 24" title="Ingestion"/>
          <p:cNvGraphicFramePr>
            <a:graphicFrameLocks noGrp="1"/>
          </p:cNvGraphicFramePr>
          <p:nvPr>
            <p:extLst>
              <p:ext uri="{D42A27DB-BD31-4B8C-83A1-F6EECF244321}">
                <p14:modId xmlns:p14="http://schemas.microsoft.com/office/powerpoint/2010/main" val="981842393"/>
              </p:ext>
            </p:extLst>
          </p:nvPr>
        </p:nvGraphicFramePr>
        <p:xfrm>
          <a:off x="914400" y="3067751"/>
          <a:ext cx="4880811" cy="701040"/>
        </p:xfrm>
        <a:graphic>
          <a:graphicData uri="http://schemas.openxmlformats.org/drawingml/2006/table">
            <a:tbl>
              <a:tblPr firstRow="1" bandRow="1">
                <a:tableStyleId>{5C22544A-7EE6-4342-B048-85BDC9FD1C3A}</a:tableStyleId>
              </a:tblPr>
              <a:tblGrid>
                <a:gridCol w="1780675">
                  <a:extLst>
                    <a:ext uri="{9D8B030D-6E8A-4147-A177-3AD203B41FA5}">
                      <a16:colId xmlns:a16="http://schemas.microsoft.com/office/drawing/2014/main" val="20000"/>
                    </a:ext>
                  </a:extLst>
                </a:gridCol>
                <a:gridCol w="3100136">
                  <a:extLst>
                    <a:ext uri="{9D8B030D-6E8A-4147-A177-3AD203B41FA5}">
                      <a16:colId xmlns:a16="http://schemas.microsoft.com/office/drawing/2014/main" val="20001"/>
                    </a:ext>
                  </a:extLst>
                </a:gridCol>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Ingestion: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Swallowing via eating or drinking</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title="abosrption"/>
          <p:cNvGraphicFramePr>
            <a:graphicFrameLocks noGrp="1"/>
          </p:cNvGraphicFramePr>
          <p:nvPr>
            <p:extLst>
              <p:ext uri="{D42A27DB-BD31-4B8C-83A1-F6EECF244321}">
                <p14:modId xmlns:p14="http://schemas.microsoft.com/office/powerpoint/2010/main" val="2060876207"/>
              </p:ext>
            </p:extLst>
          </p:nvPr>
        </p:nvGraphicFramePr>
        <p:xfrm>
          <a:off x="914399" y="4236514"/>
          <a:ext cx="4880811" cy="701040"/>
        </p:xfrm>
        <a:graphic>
          <a:graphicData uri="http://schemas.openxmlformats.org/drawingml/2006/table">
            <a:tbl>
              <a:tblPr firstRow="1" bandRow="1">
                <a:tableStyleId>{5C22544A-7EE6-4342-B048-85BDC9FD1C3A}</a:tableStyleId>
              </a:tblPr>
              <a:tblGrid>
                <a:gridCol w="1828801">
                  <a:extLst>
                    <a:ext uri="{9D8B030D-6E8A-4147-A177-3AD203B41FA5}">
                      <a16:colId xmlns:a16="http://schemas.microsoft.com/office/drawing/2014/main" val="20000"/>
                    </a:ext>
                  </a:extLst>
                </a:gridCol>
                <a:gridCol w="3052010">
                  <a:extLst>
                    <a:ext uri="{9D8B030D-6E8A-4147-A177-3AD203B41FA5}">
                      <a16:colId xmlns:a16="http://schemas.microsoft.com/office/drawing/2014/main" val="20001"/>
                    </a:ext>
                  </a:extLst>
                </a:gridCol>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Absorption: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Drawn</a:t>
                      </a:r>
                      <a:r>
                        <a:rPr lang="en-US" sz="20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through skin or eye surface</a:t>
                      </a:r>
                      <a:endPar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US" dirty="0"/>
              <a:t>Chemical Hazards and Controls</a:t>
            </a:r>
          </a:p>
        </p:txBody>
      </p:sp>
      <p:pic>
        <p:nvPicPr>
          <p:cNvPr id="7" name="Content Placeholder 6" title="chemical hazards"/>
          <p:cNvPicPr>
            <a:picLocks noGrp="1" noChangeAspect="1"/>
          </p:cNvPicPr>
          <p:nvPr>
            <p:ph idx="1"/>
          </p:nvPr>
        </p:nvPicPr>
        <p:blipFill rotWithShape="1">
          <a:blip r:embed="rId3"/>
          <a:srcRect t="9884" b="9526"/>
          <a:stretch/>
        </p:blipFill>
        <p:spPr>
          <a:xfrm>
            <a:off x="6117780" y="1377859"/>
            <a:ext cx="1752600" cy="1066800"/>
          </a:xfrm>
          <a:prstGeom prst="rect">
            <a:avLst/>
          </a:prstGeom>
          <a:ln w="12700">
            <a:solidFill>
              <a:schemeClr val="tx1"/>
            </a:solidFill>
          </a:ln>
        </p:spPr>
      </p:pic>
      <p:pic>
        <p:nvPicPr>
          <p:cNvPr id="8" name="Picture 7" title="chemical hazards"/>
          <p:cNvPicPr>
            <a:picLocks noChangeAspect="1"/>
          </p:cNvPicPr>
          <p:nvPr/>
        </p:nvPicPr>
        <p:blipFill rotWithShape="1">
          <a:blip r:embed="rId4"/>
          <a:srcRect t="9389" b="9265"/>
          <a:stretch/>
        </p:blipFill>
        <p:spPr>
          <a:xfrm>
            <a:off x="6136865" y="2701991"/>
            <a:ext cx="1733515" cy="1066800"/>
          </a:xfrm>
          <a:prstGeom prst="rect">
            <a:avLst/>
          </a:prstGeom>
          <a:solidFill>
            <a:schemeClr val="bg1"/>
          </a:solidFill>
          <a:ln w="12700">
            <a:solidFill>
              <a:schemeClr val="tx1"/>
            </a:solidFill>
          </a:ln>
        </p:spPr>
      </p:pic>
      <p:pic>
        <p:nvPicPr>
          <p:cNvPr id="13" name="Picture 12" title="chemical hazards"/>
          <p:cNvPicPr>
            <a:picLocks noChangeAspect="1"/>
          </p:cNvPicPr>
          <p:nvPr/>
        </p:nvPicPr>
        <p:blipFill rotWithShape="1">
          <a:blip r:embed="rId5"/>
          <a:srcRect t="3649"/>
          <a:stretch/>
        </p:blipFill>
        <p:spPr>
          <a:xfrm>
            <a:off x="6117780" y="4056521"/>
            <a:ext cx="2324100" cy="881033"/>
          </a:xfrm>
          <a:prstGeom prst="rect">
            <a:avLst/>
          </a:prstGeom>
          <a:ln w="12700">
            <a:solidFill>
              <a:schemeClr val="tx1"/>
            </a:solidFill>
          </a:ln>
        </p:spPr>
      </p:pic>
      <p:sp>
        <p:nvSpPr>
          <p:cNvPr id="21" name="TextBox 20"/>
          <p:cNvSpPr txBox="1"/>
          <p:nvPr/>
        </p:nvSpPr>
        <p:spPr>
          <a:xfrm>
            <a:off x="5919120" y="4952161"/>
            <a:ext cx="2149920" cy="215444"/>
          </a:xfrm>
          <a:prstGeom prst="rect">
            <a:avLst/>
          </a:prstGeom>
          <a:noFill/>
        </p:spPr>
        <p:txBody>
          <a:bodyPr wrap="square" rtlCol="0">
            <a:spAutoFit/>
          </a:bodyPr>
          <a:lstStyle/>
          <a:p>
            <a:pPr algn="ctr"/>
            <a:r>
              <a:rPr lang="en-US" sz="800" dirty="0" smtClean="0"/>
              <a:t>Source of graphics: OSHA</a:t>
            </a:r>
            <a:endParaRPr lang="en-US" sz="800" dirty="0"/>
          </a:p>
        </p:txBody>
      </p:sp>
      <p:graphicFrame>
        <p:nvGraphicFramePr>
          <p:cNvPr id="15" name="Table 14" title="Injection"/>
          <p:cNvGraphicFramePr>
            <a:graphicFrameLocks noGrp="1"/>
          </p:cNvGraphicFramePr>
          <p:nvPr>
            <p:extLst>
              <p:ext uri="{D42A27DB-BD31-4B8C-83A1-F6EECF244321}">
                <p14:modId xmlns:p14="http://schemas.microsoft.com/office/powerpoint/2010/main" val="1109394208"/>
              </p:ext>
            </p:extLst>
          </p:nvPr>
        </p:nvGraphicFramePr>
        <p:xfrm>
          <a:off x="914398" y="5212153"/>
          <a:ext cx="4880811" cy="7010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052011">
                  <a:extLst>
                    <a:ext uri="{9D8B030D-6E8A-4147-A177-3AD203B41FA5}">
                      <a16:colId xmlns:a16="http://schemas.microsoft.com/office/drawing/2014/main" val="20001"/>
                    </a:ext>
                  </a:extLst>
                </a:gridCol>
              </a:tblGrid>
              <a:tr h="370840">
                <a:tc>
                  <a:txBody>
                    <a:bodyPr/>
                    <a:lstStyle/>
                    <a:p>
                      <a:pPr algn="r"/>
                      <a:r>
                        <a:rPr lang="en-US" sz="2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*Injection:</a:t>
                      </a:r>
                      <a:endParaRPr lang="en-US" sz="2200" dirty="0">
                        <a:solidFill>
                          <a:schemeClr val="accent2"/>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Penetration through the skin </a:t>
                      </a: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838200" y="992975"/>
            <a:ext cx="6096000" cy="584775"/>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Exposure entry routes: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321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26403"/>
            <a:ext cx="8229600" cy="1143000"/>
          </a:xfrm>
        </p:spPr>
        <p:txBody>
          <a:bodyPr/>
          <a:lstStyle/>
          <a:p>
            <a:r>
              <a:rPr lang="en-US" dirty="0"/>
              <a:t>Chemical Hazards and Controls</a:t>
            </a:r>
          </a:p>
        </p:txBody>
      </p:sp>
      <p:sp>
        <p:nvSpPr>
          <p:cNvPr id="6" name="Content Placeholder 5"/>
          <p:cNvSpPr>
            <a:spLocks noGrp="1"/>
          </p:cNvSpPr>
          <p:nvPr>
            <p:ph idx="1"/>
          </p:nvPr>
        </p:nvSpPr>
        <p:spPr>
          <a:xfrm>
            <a:off x="952500" y="1280161"/>
            <a:ext cx="7239000" cy="4495801"/>
          </a:xfrm>
        </p:spPr>
        <p:txBody>
          <a:bodyPr/>
          <a:lstStyle/>
          <a:p>
            <a:pPr marL="0" indent="0">
              <a:buNone/>
            </a:pPr>
            <a:r>
              <a:rPr lang="en-US" dirty="0"/>
              <a:t>Warning Signs of Potential </a:t>
            </a:r>
            <a:r>
              <a:rPr lang="en-US" dirty="0" smtClean="0"/>
              <a:t>Chemical Exposure:</a:t>
            </a:r>
          </a:p>
          <a:p>
            <a:r>
              <a:rPr lang="en-US" sz="2800" dirty="0" smtClean="0"/>
              <a:t>Dust, mist, smoke in the air</a:t>
            </a:r>
          </a:p>
          <a:p>
            <a:r>
              <a:rPr lang="en-US" sz="2800" dirty="0" smtClean="0"/>
              <a:t>Accumulation of particulates (dust) on surfaces</a:t>
            </a:r>
          </a:p>
          <a:p>
            <a:r>
              <a:rPr lang="en-US" sz="2800" dirty="0" smtClean="0"/>
              <a:t>Unusual tastes and/or smells</a:t>
            </a:r>
          </a:p>
          <a:p>
            <a:r>
              <a:rPr lang="en-US" sz="2800" dirty="0" smtClean="0"/>
              <a:t>Eye, nose, throat, upper respiratory, and/or skin irritation</a:t>
            </a:r>
            <a:endParaRPr lang="en-US" sz="2800" dirty="0"/>
          </a:p>
          <a:p>
            <a:pPr marL="0" indent="0">
              <a:buNone/>
            </a:pPr>
            <a:endParaRPr lang="en-US" dirty="0"/>
          </a:p>
        </p:txBody>
      </p:sp>
    </p:spTree>
    <p:extLst>
      <p:ext uri="{BB962C8B-B14F-4D97-AF65-F5344CB8AC3E}">
        <p14:creationId xmlns:p14="http://schemas.microsoft.com/office/powerpoint/2010/main" val="30472609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13428</Words>
  <Application>Microsoft Office PowerPoint</Application>
  <PresentationFormat>On-screen Show (4:3)</PresentationFormat>
  <Paragraphs>1255</Paragraphs>
  <Slides>66</Slides>
  <Notes>65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4" baseType="lpstr">
      <vt:lpstr>Arial</vt:lpstr>
      <vt:lpstr>Calibri</vt:lpstr>
      <vt:lpstr>Courier New</vt:lpstr>
      <vt:lpstr>Tahoma</vt:lpstr>
      <vt:lpstr>Times New Roman</vt:lpstr>
      <vt:lpstr>Wingdings</vt:lpstr>
      <vt:lpstr>1_ppt53C6.tmp</vt:lpstr>
      <vt:lpstr>Chart</vt:lpstr>
      <vt:lpstr>Introduction to Industrial Hygiene</vt:lpstr>
      <vt:lpstr>Introduction</vt:lpstr>
      <vt:lpstr>Introduction</vt:lpstr>
      <vt:lpstr>Introduction</vt:lpstr>
      <vt:lpstr>Types of Health Hazards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 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Chemical Hazards and Controls</vt:lpstr>
      <vt:lpstr>Biological Hazards and Controls</vt:lpstr>
      <vt:lpstr>Biological Hazards and Controls</vt:lpstr>
      <vt:lpstr>Biological Hazards and Controls</vt:lpstr>
      <vt:lpstr>Biological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vt:lpstr>
      <vt:lpstr>Physical Hazards and Controls </vt:lpstr>
      <vt:lpstr>Physical Hazards and Controls</vt:lpstr>
      <vt:lpstr>Physical Hazards and Controls</vt:lpstr>
      <vt:lpstr>Physical Hazards and Controls</vt:lpstr>
      <vt:lpstr>Ergonomic Hazards and Controls</vt:lpstr>
      <vt:lpstr>Ergonomic Hazards and Controls</vt:lpstr>
      <vt:lpstr>Ergonomic Hazards and Controls</vt:lpstr>
      <vt:lpstr>Ergonomic Hazards and Controls</vt:lpstr>
      <vt:lpstr>Discussion</vt:lpstr>
      <vt:lpstr>Knowledge Check</vt:lpstr>
      <vt:lpstr>Knowledge Check</vt:lpstr>
      <vt:lpstr>Knowledge Check</vt:lpstr>
      <vt:lpstr>What questions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2021-02-08T14:03:03Z</dcterms:created>
  <dcterms:modified xsi:type="dcterms:W3CDTF">2021-02-08T14:03:09Z</dcterms:modified>
  <cp:category/>
</cp:coreProperties>
</file>